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35"/>
  </p:notesMasterIdLst>
  <p:sldIdLst>
    <p:sldId id="257" r:id="rId2"/>
    <p:sldId id="429" r:id="rId3"/>
    <p:sldId id="430" r:id="rId4"/>
    <p:sldId id="431" r:id="rId5"/>
    <p:sldId id="442" r:id="rId6"/>
    <p:sldId id="411" r:id="rId7"/>
    <p:sldId id="416" r:id="rId8"/>
    <p:sldId id="432" r:id="rId9"/>
    <p:sldId id="417" r:id="rId10"/>
    <p:sldId id="433" r:id="rId11"/>
    <p:sldId id="418" r:id="rId12"/>
    <p:sldId id="434" r:id="rId13"/>
    <p:sldId id="419" r:id="rId14"/>
    <p:sldId id="420" r:id="rId15"/>
    <p:sldId id="421" r:id="rId16"/>
    <p:sldId id="422" r:id="rId17"/>
    <p:sldId id="435" r:id="rId18"/>
    <p:sldId id="423" r:id="rId19"/>
    <p:sldId id="436" r:id="rId20"/>
    <p:sldId id="424" r:id="rId21"/>
    <p:sldId id="425" r:id="rId22"/>
    <p:sldId id="426" r:id="rId23"/>
    <p:sldId id="437" r:id="rId24"/>
    <p:sldId id="427" r:id="rId25"/>
    <p:sldId id="438" r:id="rId26"/>
    <p:sldId id="428" r:id="rId27"/>
    <p:sldId id="301" r:id="rId28"/>
    <p:sldId id="302" r:id="rId29"/>
    <p:sldId id="304" r:id="rId30"/>
    <p:sldId id="439" r:id="rId31"/>
    <p:sldId id="441" r:id="rId32"/>
    <p:sldId id="409" r:id="rId33"/>
    <p:sldId id="410" r:id="rId3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147" autoAdjust="0"/>
    <p:restoredTop sz="94660"/>
  </p:normalViewPr>
  <p:slideViewPr>
    <p:cSldViewPr>
      <p:cViewPr varScale="1">
        <p:scale>
          <a:sx n="69" d="100"/>
          <a:sy n="69" d="100"/>
        </p:scale>
        <p:origin x="144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69F8020-4FC0-436D-8973-462D7AF55FD3}" type="datetimeFigureOut">
              <a:rPr lang="ar-SA" smtClean="0"/>
              <a:pPr/>
              <a:t>19/06/1442</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924CC53-E4EB-43E9-B184-B455787E7BAD}" type="slidenum">
              <a:rPr lang="ar-SA" smtClean="0"/>
              <a:pPr/>
              <a:t>‹#›</a:t>
            </a:fld>
            <a:endParaRPr lang="ar-SA"/>
          </a:p>
        </p:txBody>
      </p:sp>
    </p:spTree>
    <p:extLst>
      <p:ext uri="{BB962C8B-B14F-4D97-AF65-F5344CB8AC3E}">
        <p14:creationId xmlns:p14="http://schemas.microsoft.com/office/powerpoint/2010/main" val="325026376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28B8410-2352-47C9-B140-625A8C8A7E77}" type="slidenum">
              <a:rPr lang="ar-SA" smtClean="0">
                <a:latin typeface="Arial" charset="0"/>
              </a:rPr>
              <a:pPr fontAlgn="base">
                <a:spcBef>
                  <a:spcPct val="0"/>
                </a:spcBef>
                <a:spcAft>
                  <a:spcPct val="0"/>
                </a:spcAft>
                <a:defRPr/>
              </a:pPr>
              <a:t>33</a:t>
            </a:fld>
            <a:endParaRPr lang="en-US" smtClean="0">
              <a:latin typeface="Arial" charset="0"/>
              <a:cs typeface="Arial" charset="0"/>
            </a:endParaRPr>
          </a:p>
        </p:txBody>
      </p:sp>
      <p:sp>
        <p:nvSpPr>
          <p:cNvPr id="46083" name="Rectangle 7"/>
          <p:cNvSpPr txBox="1">
            <a:spLocks noGrp="1" noChangeArrowheads="1"/>
          </p:cNvSpPr>
          <p:nvPr/>
        </p:nvSpPr>
        <p:spPr bwMode="auto">
          <a:xfrm>
            <a:off x="1588" y="8685213"/>
            <a:ext cx="2971800" cy="457200"/>
          </a:xfrm>
          <a:prstGeom prst="rect">
            <a:avLst/>
          </a:prstGeom>
          <a:noFill/>
          <a:ln w="9525">
            <a:noFill/>
            <a:miter lim="800000"/>
            <a:headEnd/>
            <a:tailEnd/>
          </a:ln>
        </p:spPr>
        <p:txBody>
          <a:bodyPr anchor="b"/>
          <a:lstStyle/>
          <a:p>
            <a:fld id="{7C2710A1-AE74-4D32-A5C0-3D97D3979060}" type="slidenum">
              <a:rPr lang="ar-SA" sz="1200">
                <a:latin typeface="Calibri" pitchFamily="34" charset="0"/>
              </a:rPr>
              <a:pPr/>
              <a:t>33</a:t>
            </a:fld>
            <a:endParaRPr lang="en-US" sz="1200">
              <a:latin typeface="Calibri" pitchFamily="34" charset="0"/>
            </a:endParaRPr>
          </a:p>
        </p:txBody>
      </p:sp>
      <p:sp>
        <p:nvSpPr>
          <p:cNvPr id="4608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608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cs typeface="Arial" charset="0"/>
            </a:endParaRPr>
          </a:p>
        </p:txBody>
      </p:sp>
    </p:spTree>
    <p:extLst>
      <p:ext uri="{BB962C8B-B14F-4D97-AF65-F5344CB8AC3E}">
        <p14:creationId xmlns:p14="http://schemas.microsoft.com/office/powerpoint/2010/main" val="239148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19/06/1442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19/06/1442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19/06/1442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19/06/1442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19/06/1442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19/06/1442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19/06/1442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19/06/1442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19/06/1442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19/06/1442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19/06/1442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19/06/1442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67344" y="980728"/>
            <a:ext cx="8625136" cy="5472608"/>
          </a:xfrm>
        </p:spPr>
        <p:txBody>
          <a:bodyPr>
            <a:noAutofit/>
          </a:bodyPr>
          <a:lstStyle/>
          <a:p>
            <a:pPr algn="ctr" rtl="0">
              <a:buNone/>
            </a:pPr>
            <a:r>
              <a:rPr lang="en-US" sz="4400" b="1" dirty="0">
                <a:latin typeface="Times New Roman" panose="02020603050405020304" pitchFamily="18" charset="0"/>
                <a:cs typeface="Times New Roman" panose="02020603050405020304" pitchFamily="18" charset="0"/>
              </a:rPr>
              <a:t>Research design</a:t>
            </a:r>
          </a:p>
          <a:p>
            <a:pPr algn="ctr" rtl="0">
              <a:buNone/>
            </a:pPr>
            <a:r>
              <a:rPr lang="en-US" sz="4400" b="1" dirty="0">
                <a:latin typeface="Times New Roman" panose="02020603050405020304" pitchFamily="18" charset="0"/>
                <a:cs typeface="Times New Roman" panose="02020603050405020304" pitchFamily="18" charset="0"/>
              </a:rPr>
              <a:t>Unit 6</a:t>
            </a:r>
          </a:p>
          <a:p>
            <a:pPr algn="ctr" rtl="0">
              <a:buNone/>
            </a:pPr>
            <a:r>
              <a:rPr lang="en-US" sz="3600" b="1" dirty="0">
                <a:latin typeface="Times New Roman" panose="02020603050405020304" pitchFamily="18" charset="0"/>
                <a:cs typeface="Times New Roman" panose="02020603050405020304" pitchFamily="18" charset="0"/>
              </a:rPr>
              <a:t>  part </a:t>
            </a:r>
            <a:r>
              <a:rPr lang="en-US" sz="3600" b="1" dirty="0" smtClean="0">
                <a:latin typeface="Times New Roman" panose="02020603050405020304" pitchFamily="18" charset="0"/>
                <a:cs typeface="Times New Roman" panose="02020603050405020304" pitchFamily="18" charset="0"/>
              </a:rPr>
              <a:t>2</a:t>
            </a:r>
            <a:endParaRPr lang="en-US" sz="3600" b="1" dirty="0">
              <a:latin typeface="Times New Roman" panose="02020603050405020304" pitchFamily="18" charset="0"/>
              <a:cs typeface="Times New Roman" panose="02020603050405020304" pitchFamily="18" charset="0"/>
            </a:endParaRPr>
          </a:p>
          <a:p>
            <a:pPr algn="ctr" rtl="0">
              <a:buNone/>
            </a:pPr>
            <a:endParaRPr lang="en-US" sz="3600" b="1" dirty="0" smtClean="0"/>
          </a:p>
          <a:p>
            <a:pPr algn="ctr" rtl="0">
              <a:buNone/>
            </a:pPr>
            <a:r>
              <a:rPr lang="en-US" sz="3600" b="1" dirty="0" smtClean="0"/>
              <a:t>NONEXPERIMENTAL  DESIGNS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l" rtl="0">
              <a:buNone/>
            </a:pPr>
            <a:r>
              <a:rPr lang="en-US" dirty="0">
                <a:latin typeface="Times New Roman" panose="02020603050405020304" pitchFamily="18" charset="0"/>
                <a:cs typeface="Times New Roman" panose="02020603050405020304" pitchFamily="18" charset="0"/>
              </a:rPr>
              <a:t>As X increases, does Y increase or decrease?                 In a simple correlational study, one group of subjects is measured on two variables (X and Y) to determine if there is a relationship between these variables. Other correlational studies may examine the relationship among more than two variables.</a:t>
            </a:r>
          </a:p>
          <a:p>
            <a:pPr marL="0" indent="0" algn="l" rtl="0">
              <a:buNone/>
            </a:pPr>
            <a:endParaRPr lang="en-US" dirty="0"/>
          </a:p>
        </p:txBody>
      </p:sp>
    </p:spTree>
    <p:extLst>
      <p:ext uri="{BB962C8B-B14F-4D97-AF65-F5344CB8AC3E}">
        <p14:creationId xmlns:p14="http://schemas.microsoft.com/office/powerpoint/2010/main" val="26513887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16632"/>
            <a:ext cx="8229600" cy="6192688"/>
          </a:xfrm>
        </p:spPr>
        <p:txBody>
          <a:bodyPr>
            <a:noAutofit/>
          </a:bodyPr>
          <a:lstStyle/>
          <a:p>
            <a:pPr marL="0" indent="0" algn="just" rtl="0">
              <a:buNone/>
            </a:pPr>
            <a:r>
              <a:rPr lang="en-US" dirty="0">
                <a:latin typeface="Times New Roman" panose="02020603050405020304" pitchFamily="18" charset="0"/>
                <a:cs typeface="Times New Roman" panose="02020603050405020304" pitchFamily="18" charset="0"/>
              </a:rPr>
              <a:t>The magnitude and direction of the relationship between two variables is indicated by a </a:t>
            </a:r>
            <a:r>
              <a:rPr lang="en-US" dirty="0">
                <a:solidFill>
                  <a:srgbClr val="FF0000"/>
                </a:solidFill>
                <a:latin typeface="Times New Roman" panose="02020603050405020304" pitchFamily="18" charset="0"/>
                <a:cs typeface="Times New Roman" panose="02020603050405020304" pitchFamily="18" charset="0"/>
              </a:rPr>
              <a:t>correlation coefﬁcient</a:t>
            </a:r>
            <a:r>
              <a:rPr lang="en-US" dirty="0">
                <a:latin typeface="Times New Roman" panose="02020603050405020304" pitchFamily="18" charset="0"/>
                <a:cs typeface="Times New Roman" panose="02020603050405020304" pitchFamily="18" charset="0"/>
              </a:rPr>
              <a:t>. Correlation coefﬁcients may be positive (+) or negative (–) and range from –1.00 (perfect negative correlation) to 1.00 (perfect positive correlation). </a:t>
            </a:r>
            <a:endParaRPr lang="en-US" dirty="0" smtClean="0">
              <a:latin typeface="Times New Roman" panose="02020603050405020304" pitchFamily="18" charset="0"/>
              <a:cs typeface="Times New Roman" panose="02020603050405020304" pitchFamily="18" charset="0"/>
            </a:endParaRPr>
          </a:p>
          <a:p>
            <a:pPr marL="0" indent="0" algn="just" rtl="0">
              <a:buNone/>
            </a:pPr>
            <a:r>
              <a:rPr lang="en-US" dirty="0" smtClean="0">
                <a:latin typeface="Times New Roman" panose="02020603050405020304" pitchFamily="18" charset="0"/>
                <a:cs typeface="Times New Roman" panose="02020603050405020304" pitchFamily="18" charset="0"/>
              </a:rPr>
              <a:t>If </a:t>
            </a:r>
            <a:r>
              <a:rPr lang="en-US" dirty="0">
                <a:latin typeface="Times New Roman" panose="02020603050405020304" pitchFamily="18" charset="0"/>
                <a:cs typeface="Times New Roman" panose="02020603050405020304" pitchFamily="18" charset="0"/>
              </a:rPr>
              <a:t>the correlation coefﬁcient has no sign in front of it (e.g., .80), a positive relationship is indicated. </a:t>
            </a:r>
            <a:endParaRPr lang="en-US" dirty="0" smtClean="0">
              <a:latin typeface="Times New Roman" panose="02020603050405020304" pitchFamily="18" charset="0"/>
              <a:cs typeface="Times New Roman" panose="02020603050405020304" pitchFamily="18" charset="0"/>
            </a:endParaRPr>
          </a:p>
          <a:p>
            <a:pPr marL="0" indent="0" algn="just" rtl="0">
              <a:buNone/>
            </a:pPr>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negative correlation coefﬁcient is preceded by a negative sign (e.g., –.80). A correlation coefﬁcient of .00 indicates no relationship between variables. </a:t>
            </a: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30420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23528" y="1600200"/>
            <a:ext cx="8363272" cy="4525963"/>
          </a:xfrm>
        </p:spPr>
        <p:txBody>
          <a:bodyPr/>
          <a:lstStyle/>
          <a:p>
            <a:pPr marL="0" indent="0" algn="just" rtl="0">
              <a:buNone/>
            </a:pPr>
            <a:r>
              <a:rPr lang="en-US" dirty="0">
                <a:solidFill>
                  <a:srgbClr val="0070C0"/>
                </a:solidFill>
                <a:latin typeface="Times New Roman" panose="02020603050405020304" pitchFamily="18" charset="0"/>
                <a:cs typeface="Times New Roman" panose="02020603050405020304" pitchFamily="18" charset="0"/>
              </a:rPr>
              <a:t>Correlation coefficients are reported through various statistics such as the Pearson’s correlation (more commonly called the Pearson r) and the Spearman rho </a:t>
            </a:r>
          </a:p>
          <a:p>
            <a:pPr marL="0" indent="0" algn="just" rtl="0">
              <a:buNone/>
            </a:pPr>
            <a:endParaRPr lang="en-US" dirty="0">
              <a:solidFill>
                <a:srgbClr val="0070C0"/>
              </a:solidFill>
            </a:endParaRPr>
          </a:p>
        </p:txBody>
      </p:sp>
    </p:spTree>
    <p:extLst>
      <p:ext uri="{BB962C8B-B14F-4D97-AF65-F5344CB8AC3E}">
        <p14:creationId xmlns:p14="http://schemas.microsoft.com/office/powerpoint/2010/main" val="16372883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rtl="0">
              <a:buNone/>
            </a:pPr>
            <a:r>
              <a:rPr lang="en-US" dirty="0" smtClean="0">
                <a:latin typeface="Times New Roman" panose="02020603050405020304" pitchFamily="18" charset="0"/>
                <a:cs typeface="Times New Roman" panose="02020603050405020304" pitchFamily="18" charset="0"/>
              </a:rPr>
              <a:t>A positive </a:t>
            </a:r>
            <a:r>
              <a:rPr lang="en-US" dirty="0">
                <a:latin typeface="Times New Roman" panose="02020603050405020304" pitchFamily="18" charset="0"/>
                <a:cs typeface="Times New Roman" panose="02020603050405020304" pitchFamily="18" charset="0"/>
              </a:rPr>
              <a:t>relationship, or direct relationship, means that as the value of one variable increases, the value of the other variable increases. </a:t>
            </a:r>
            <a:r>
              <a:rPr lang="en-US" dirty="0" smtClean="0">
                <a:latin typeface="Times New Roman" panose="02020603050405020304" pitchFamily="18" charset="0"/>
                <a:cs typeface="Times New Roman" panose="02020603050405020304" pitchFamily="18" charset="0"/>
              </a:rPr>
              <a:t>             A negative </a:t>
            </a:r>
            <a:r>
              <a:rPr lang="en-US" dirty="0">
                <a:latin typeface="Times New Roman" panose="02020603050405020304" pitchFamily="18" charset="0"/>
                <a:cs typeface="Times New Roman" panose="02020603050405020304" pitchFamily="18" charset="0"/>
              </a:rPr>
              <a:t>relationship, or inverse relationship, means that as the value of one variable increases, the value of the other variable decreases. </a:t>
            </a:r>
          </a:p>
        </p:txBody>
      </p:sp>
    </p:spTree>
    <p:extLst>
      <p:ext uri="{BB962C8B-B14F-4D97-AF65-F5344CB8AC3E}">
        <p14:creationId xmlns:p14="http://schemas.microsoft.com/office/powerpoint/2010/main" val="25775232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052736"/>
            <a:ext cx="8229600" cy="4525963"/>
          </a:xfrm>
        </p:spPr>
        <p:txBody>
          <a:bodyPr>
            <a:normAutofit fontScale="92500" lnSpcReduction="10000"/>
          </a:bodyPr>
          <a:lstStyle/>
          <a:p>
            <a:pPr marL="0" indent="0" algn="just" rtl="0">
              <a:buNone/>
            </a:pPr>
            <a:r>
              <a:rPr lang="en-US" dirty="0">
                <a:solidFill>
                  <a:srgbClr val="FF0000"/>
                </a:solidFill>
                <a:latin typeface="Times New Roman" panose="02020603050405020304" pitchFamily="18" charset="0"/>
                <a:cs typeface="Times New Roman" panose="02020603050405020304" pitchFamily="18" charset="0"/>
              </a:rPr>
              <a:t> </a:t>
            </a:r>
            <a:r>
              <a:rPr lang="en-US" dirty="0" smtClean="0">
                <a:solidFill>
                  <a:srgbClr val="FF0000"/>
                </a:solidFill>
                <a:latin typeface="Times New Roman" panose="02020603050405020304" pitchFamily="18" charset="0"/>
                <a:cs typeface="Times New Roman" panose="02020603050405020304" pitchFamily="18" charset="0"/>
              </a:rPr>
              <a:t>Example :</a:t>
            </a:r>
          </a:p>
          <a:p>
            <a:pPr marL="0" indent="0" algn="just" rtl="0">
              <a:buNone/>
            </a:pPr>
            <a:r>
              <a:rPr lang="en-US" dirty="0" smtClean="0">
                <a:solidFill>
                  <a:srgbClr val="0070C0"/>
                </a:solidFill>
                <a:latin typeface="Times New Roman" panose="02020603050405020304" pitchFamily="18" charset="0"/>
                <a:cs typeface="Times New Roman" panose="02020603050405020304" pitchFamily="18" charset="0"/>
              </a:rPr>
              <a:t>Suppose </a:t>
            </a:r>
            <a:r>
              <a:rPr lang="en-US" dirty="0">
                <a:solidFill>
                  <a:srgbClr val="0070C0"/>
                </a:solidFill>
                <a:latin typeface="Times New Roman" panose="02020603050405020304" pitchFamily="18" charset="0"/>
                <a:cs typeface="Times New Roman" panose="02020603050405020304" pitchFamily="18" charset="0"/>
              </a:rPr>
              <a:t>data are gathered on age and assertiveness levels of registered nurses. </a:t>
            </a:r>
            <a:r>
              <a:rPr lang="en-US" dirty="0" smtClean="0">
                <a:solidFill>
                  <a:srgbClr val="0070C0"/>
                </a:solidFill>
                <a:latin typeface="Times New Roman" panose="02020603050405020304" pitchFamily="18" charset="0"/>
                <a:cs typeface="Times New Roman" panose="02020603050405020304" pitchFamily="18" charset="0"/>
              </a:rPr>
              <a:t>         A correlation </a:t>
            </a:r>
            <a:r>
              <a:rPr lang="en-US" dirty="0">
                <a:solidFill>
                  <a:srgbClr val="0070C0"/>
                </a:solidFill>
                <a:latin typeface="Times New Roman" panose="02020603050405020304" pitchFamily="18" charset="0"/>
                <a:cs typeface="Times New Roman" panose="02020603050405020304" pitchFamily="18" charset="0"/>
              </a:rPr>
              <a:t>coefﬁcient of .80 would indicate a fairly strong positive relationship between age and assertiveness levels of registered nurses. </a:t>
            </a:r>
            <a:endParaRPr lang="en-US" dirty="0" smtClean="0">
              <a:solidFill>
                <a:srgbClr val="0070C0"/>
              </a:solidFill>
              <a:latin typeface="Times New Roman" panose="02020603050405020304" pitchFamily="18" charset="0"/>
              <a:cs typeface="Times New Roman" panose="02020603050405020304" pitchFamily="18" charset="0"/>
            </a:endParaRPr>
          </a:p>
          <a:p>
            <a:pPr marL="0" indent="0" algn="just" rtl="0">
              <a:buNone/>
            </a:pPr>
            <a:r>
              <a:rPr lang="en-US" dirty="0" smtClean="0">
                <a:solidFill>
                  <a:srgbClr val="0070C0"/>
                </a:solidFill>
                <a:latin typeface="Times New Roman" panose="02020603050405020304" pitchFamily="18" charset="0"/>
                <a:cs typeface="Times New Roman" panose="02020603050405020304" pitchFamily="18" charset="0"/>
              </a:rPr>
              <a:t>The </a:t>
            </a:r>
            <a:r>
              <a:rPr lang="en-US" dirty="0">
                <a:solidFill>
                  <a:srgbClr val="0070C0"/>
                </a:solidFill>
                <a:latin typeface="Times New Roman" panose="02020603050405020304" pitchFamily="18" charset="0"/>
                <a:cs typeface="Times New Roman" panose="02020603050405020304" pitchFamily="18" charset="0"/>
              </a:rPr>
              <a:t>older the nurse, the more assertive she or he is. Conversely, a correlation coefﬁcient of –.80 would indicate a strong negative relationship. The older the nurse, the less assertive she or he is. </a:t>
            </a:r>
          </a:p>
        </p:txBody>
      </p:sp>
    </p:spTree>
    <p:extLst>
      <p:ext uri="{BB962C8B-B14F-4D97-AF65-F5344CB8AC3E}">
        <p14:creationId xmlns:p14="http://schemas.microsoft.com/office/powerpoint/2010/main" val="16834344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4929411"/>
          </a:xfrm>
        </p:spPr>
        <p:txBody>
          <a:bodyPr>
            <a:normAutofit/>
          </a:bodyPr>
          <a:lstStyle/>
          <a:p>
            <a:pPr marL="0" indent="0" algn="l" rtl="0">
              <a:buNone/>
            </a:pPr>
            <a:r>
              <a:rPr lang="en-US" sz="2800" dirty="0">
                <a:latin typeface="Times New Roman" panose="02020603050405020304" pitchFamily="18" charset="0"/>
                <a:cs typeface="Times New Roman" panose="02020603050405020304" pitchFamily="18" charset="0"/>
              </a:rPr>
              <a:t>The identiﬁcation of an independent and a dependent variable may not be appropriate in some correlational studies. </a:t>
            </a:r>
            <a:endParaRPr lang="en-US" sz="2800" dirty="0" smtClean="0">
              <a:latin typeface="Times New Roman" panose="02020603050405020304" pitchFamily="18" charset="0"/>
              <a:cs typeface="Times New Roman" panose="02020603050405020304" pitchFamily="18" charset="0"/>
            </a:endParaRPr>
          </a:p>
          <a:p>
            <a:pPr marL="0" indent="0" algn="l" rtl="0">
              <a:buNone/>
            </a:pPr>
            <a:r>
              <a:rPr lang="en-US" sz="2800" dirty="0" smtClean="0">
                <a:solidFill>
                  <a:srgbClr val="0070C0"/>
                </a:solidFill>
                <a:latin typeface="Times New Roman" panose="02020603050405020304" pitchFamily="18" charset="0"/>
                <a:cs typeface="Times New Roman" panose="02020603050405020304" pitchFamily="18" charset="0"/>
              </a:rPr>
              <a:t>Generally</a:t>
            </a:r>
            <a:r>
              <a:rPr lang="en-US" sz="2800" dirty="0">
                <a:solidFill>
                  <a:srgbClr val="0070C0"/>
                </a:solidFill>
                <a:latin typeface="Times New Roman" panose="02020603050405020304" pitchFamily="18" charset="0"/>
                <a:cs typeface="Times New Roman" panose="02020603050405020304" pitchFamily="18" charset="0"/>
              </a:rPr>
              <a:t>, however, the independent variable is that variable that comes ﬁrst in chronological order and that inﬂuences the other variable</a:t>
            </a:r>
            <a:r>
              <a:rPr lang="en-US" sz="2800" dirty="0">
                <a:latin typeface="Times New Roman" panose="02020603050405020304" pitchFamily="18" charset="0"/>
                <a:cs typeface="Times New Roman" panose="02020603050405020304" pitchFamily="18" charset="0"/>
              </a:rPr>
              <a:t>. </a:t>
            </a:r>
            <a:endParaRPr lang="en-US" sz="2800" dirty="0" smtClean="0">
              <a:latin typeface="Times New Roman" panose="02020603050405020304" pitchFamily="18" charset="0"/>
              <a:cs typeface="Times New Roman" panose="02020603050405020304" pitchFamily="18" charset="0"/>
            </a:endParaRPr>
          </a:p>
          <a:p>
            <a:pPr marL="0" indent="0" algn="l" rtl="0">
              <a:buNone/>
            </a:pPr>
            <a:r>
              <a:rPr lang="en-US" sz="2800" dirty="0" smtClean="0">
                <a:latin typeface="Times New Roman" panose="02020603050405020304" pitchFamily="18" charset="0"/>
                <a:cs typeface="Times New Roman" panose="02020603050405020304" pitchFamily="18" charset="0"/>
              </a:rPr>
              <a:t>For example, </a:t>
            </a:r>
            <a:r>
              <a:rPr lang="en-US" sz="2800" dirty="0">
                <a:latin typeface="Times New Roman" panose="02020603050405020304" pitchFamily="18" charset="0"/>
                <a:cs typeface="Times New Roman" panose="02020603050405020304" pitchFamily="18" charset="0"/>
              </a:rPr>
              <a:t>if you were trying to determine if there is a correlation between age and assertiveness levels, the independent variable would be age, and the dependent variable would be assertiveness levels.</a:t>
            </a:r>
          </a:p>
        </p:txBody>
      </p:sp>
    </p:spTree>
    <p:extLst>
      <p:ext uri="{BB962C8B-B14F-4D97-AF65-F5344CB8AC3E}">
        <p14:creationId xmlns:p14="http://schemas.microsoft.com/office/powerpoint/2010/main" val="16489488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7384"/>
            <a:ext cx="8856984" cy="6696744"/>
          </a:xfrm>
        </p:spPr>
        <p:txBody>
          <a:bodyPr>
            <a:noAutofit/>
          </a:bodyPr>
          <a:lstStyle/>
          <a:p>
            <a:pPr marL="0" indent="0" algn="just" rtl="0">
              <a:buNone/>
            </a:pPr>
            <a:r>
              <a:rPr lang="en-US" u="sng" dirty="0">
                <a:solidFill>
                  <a:srgbClr val="0070C0"/>
                </a:solidFill>
                <a:latin typeface="Times New Roman" panose="02020603050405020304" pitchFamily="18" charset="0"/>
                <a:cs typeface="Times New Roman" panose="02020603050405020304" pitchFamily="18" charset="0"/>
              </a:rPr>
              <a:t>3- Comparative Studies </a:t>
            </a:r>
            <a:endParaRPr lang="en-US" u="sng" dirty="0" smtClean="0">
              <a:solidFill>
                <a:srgbClr val="0070C0"/>
              </a:solidFill>
              <a:latin typeface="Times New Roman" panose="02020603050405020304" pitchFamily="18" charset="0"/>
              <a:cs typeface="Times New Roman" panose="02020603050405020304" pitchFamily="18" charset="0"/>
            </a:endParaRPr>
          </a:p>
          <a:p>
            <a:pPr marL="0" indent="0" algn="just" rtl="0">
              <a:buNone/>
            </a:pPr>
            <a:r>
              <a:rPr lang="en-US" dirty="0" smtClean="0">
                <a:latin typeface="Times New Roman" panose="02020603050405020304" pitchFamily="18" charset="0"/>
                <a:cs typeface="Times New Roman" panose="02020603050405020304" pitchFamily="18" charset="0"/>
              </a:rPr>
              <a:t>Comparative </a:t>
            </a:r>
            <a:r>
              <a:rPr lang="en-US" dirty="0">
                <a:latin typeface="Times New Roman" panose="02020603050405020304" pitchFamily="18" charset="0"/>
                <a:cs typeface="Times New Roman" panose="02020603050405020304" pitchFamily="18" charset="0"/>
              </a:rPr>
              <a:t>studies examine the differences between intact groups on some dependent variable of interest. This description may sound like the aim of many experimental studies. The difference between comparative studies and experimental studies lies in the researcher’s ability to manipulate the independent variable. </a:t>
            </a:r>
            <a:r>
              <a:rPr lang="en-US" dirty="0">
                <a:solidFill>
                  <a:srgbClr val="FF0000"/>
                </a:solidFill>
                <a:latin typeface="Times New Roman" panose="02020603050405020304" pitchFamily="18" charset="0"/>
                <a:cs typeface="Times New Roman" panose="02020603050405020304" pitchFamily="18" charset="0"/>
              </a:rPr>
              <a:t>In comparative studies, there is no manipulation of the independent variable</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marL="0" indent="0" algn="just" rtl="0">
              <a:buNone/>
            </a:pPr>
            <a:r>
              <a:rPr lang="en-US" dirty="0" smtClean="0">
                <a:latin typeface="Times New Roman" panose="02020603050405020304" pitchFamily="18" charset="0"/>
                <a:cs typeface="Times New Roman" panose="02020603050405020304" pitchFamily="18" charset="0"/>
              </a:rPr>
              <a:t>Frequently</a:t>
            </a:r>
            <a:r>
              <a:rPr lang="en-US" dirty="0">
                <a:latin typeface="Times New Roman" panose="02020603050405020304" pitchFamily="18" charset="0"/>
                <a:cs typeface="Times New Roman" panose="02020603050405020304" pitchFamily="18" charset="0"/>
              </a:rPr>
              <a:t>, the independent variable is some inherent characteristic of the subjects, such as </a:t>
            </a:r>
            <a:r>
              <a:rPr lang="en-US" dirty="0">
                <a:solidFill>
                  <a:srgbClr val="0070C0"/>
                </a:solidFill>
                <a:latin typeface="Times New Roman" panose="02020603050405020304" pitchFamily="18" charset="0"/>
                <a:cs typeface="Times New Roman" panose="02020603050405020304" pitchFamily="18" charset="0"/>
              </a:rPr>
              <a:t>personality type, educational level, or medical condition</a:t>
            </a:r>
            <a:r>
              <a:rPr lang="en-US" dirty="0" smtClean="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3071306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rtl="0">
              <a:buNone/>
            </a:pPr>
            <a:r>
              <a:rPr lang="en-US" dirty="0">
                <a:latin typeface="Times New Roman" panose="02020603050405020304" pitchFamily="18" charset="0"/>
                <a:cs typeface="Times New Roman" panose="02020603050405020304" pitchFamily="18" charset="0"/>
              </a:rPr>
              <a:t>There are many reasons for the choice of a comparative research design. One reason involves the ethics of research. When human subjects are studied, the manipulation of the independent variable may not be possible. </a:t>
            </a:r>
          </a:p>
          <a:p>
            <a:pPr marL="0" indent="0" algn="just" rtl="0">
              <a:buNone/>
            </a:pPr>
            <a:r>
              <a:rPr lang="en-US" dirty="0">
                <a:solidFill>
                  <a:srgbClr val="FF0000"/>
                </a:solidFill>
                <a:latin typeface="Times New Roman" panose="02020603050405020304" pitchFamily="18" charset="0"/>
                <a:cs typeface="Times New Roman" panose="02020603050405020304" pitchFamily="18" charset="0"/>
              </a:rPr>
              <a:t>A researcher could not examine child abuse as an independent variable in an experimental study</a:t>
            </a:r>
          </a:p>
          <a:p>
            <a:pPr algn="just"/>
            <a:endParaRPr lang="en-US" dirty="0"/>
          </a:p>
        </p:txBody>
      </p:sp>
    </p:spTree>
    <p:extLst>
      <p:ext uri="{BB962C8B-B14F-4D97-AF65-F5344CB8AC3E}">
        <p14:creationId xmlns:p14="http://schemas.microsoft.com/office/powerpoint/2010/main" val="10415102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16632"/>
            <a:ext cx="8856984" cy="6264696"/>
          </a:xfrm>
        </p:spPr>
        <p:txBody>
          <a:bodyPr>
            <a:noAutofit/>
          </a:bodyPr>
          <a:lstStyle/>
          <a:p>
            <a:pPr marL="0" indent="0" algn="just" rtl="0">
              <a:buNone/>
            </a:pPr>
            <a:r>
              <a:rPr lang="en-US" dirty="0">
                <a:latin typeface="Times New Roman" panose="02020603050405020304" pitchFamily="18" charset="0"/>
                <a:cs typeface="Times New Roman" panose="02020603050405020304" pitchFamily="18" charset="0"/>
              </a:rPr>
              <a:t> It would not be ethical to select one group of children who would receive abusive treatment and another group of children who would not receive abusive treatment. </a:t>
            </a:r>
            <a:endParaRPr lang="en-US" dirty="0" smtClean="0">
              <a:latin typeface="Times New Roman" panose="02020603050405020304" pitchFamily="18" charset="0"/>
              <a:cs typeface="Times New Roman" panose="02020603050405020304" pitchFamily="18" charset="0"/>
            </a:endParaRPr>
          </a:p>
          <a:p>
            <a:pPr marL="0" indent="0" algn="just" rtl="0">
              <a:buNone/>
            </a:pPr>
            <a:r>
              <a:rPr lang="en-US" dirty="0" smtClean="0">
                <a:latin typeface="Times New Roman" panose="02020603050405020304" pitchFamily="18" charset="0"/>
                <a:cs typeface="Times New Roman" panose="02020603050405020304" pitchFamily="18" charset="0"/>
              </a:rPr>
              <a:t>However</a:t>
            </a:r>
            <a:r>
              <a:rPr lang="en-US" dirty="0">
                <a:latin typeface="Times New Roman" panose="02020603050405020304" pitchFamily="18" charset="0"/>
                <a:cs typeface="Times New Roman" panose="02020603050405020304" pitchFamily="18" charset="0"/>
              </a:rPr>
              <a:t>, the researcher could choose a group of children who had experienced abuse during their life and compare them with a group of children who had not been abused. </a:t>
            </a:r>
            <a:endParaRPr lang="en-US" dirty="0" smtClean="0">
              <a:latin typeface="Times New Roman" panose="02020603050405020304" pitchFamily="18" charset="0"/>
              <a:cs typeface="Times New Roman" panose="02020603050405020304" pitchFamily="18" charset="0"/>
            </a:endParaRPr>
          </a:p>
          <a:p>
            <a:pPr marL="0" indent="0" algn="just" rtl="0">
              <a:buNone/>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dependent variable might be self-esteem. </a:t>
            </a:r>
          </a:p>
        </p:txBody>
      </p:sp>
    </p:spTree>
    <p:extLst>
      <p:ext uri="{BB962C8B-B14F-4D97-AF65-F5344CB8AC3E}">
        <p14:creationId xmlns:p14="http://schemas.microsoft.com/office/powerpoint/2010/main" val="33145332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rtl="0">
              <a:buNone/>
            </a:pPr>
            <a:r>
              <a:rPr lang="en-US" dirty="0">
                <a:latin typeface="Times New Roman" panose="02020603050405020304" pitchFamily="18" charset="0"/>
                <a:cs typeface="Times New Roman" panose="02020603050405020304" pitchFamily="18" charset="0"/>
              </a:rPr>
              <a:t>Comparative studies are frequently classiﬁed as retrospective or prospective. </a:t>
            </a:r>
          </a:p>
          <a:p>
            <a:pPr marL="0" indent="0" algn="just" rtl="0">
              <a:buNone/>
            </a:pPr>
            <a:r>
              <a:rPr lang="en-US" dirty="0">
                <a:latin typeface="Times New Roman" panose="02020603050405020304" pitchFamily="18" charset="0"/>
                <a:cs typeface="Times New Roman" panose="02020603050405020304" pitchFamily="18" charset="0"/>
              </a:rPr>
              <a:t>In retrospective studies, the dependent variable (effect) is identiﬁed in the present </a:t>
            </a:r>
            <a:r>
              <a:rPr lang="en-US" dirty="0">
                <a:solidFill>
                  <a:srgbClr val="FF0000"/>
                </a:solidFill>
                <a:latin typeface="Times New Roman" panose="02020603050405020304" pitchFamily="18" charset="0"/>
                <a:cs typeface="Times New Roman" panose="02020603050405020304" pitchFamily="18" charset="0"/>
              </a:rPr>
              <a:t>(a disease condition, for example)</a:t>
            </a:r>
            <a:r>
              <a:rPr lang="en-US" dirty="0">
                <a:latin typeface="Times New Roman" panose="02020603050405020304" pitchFamily="18" charset="0"/>
                <a:cs typeface="Times New Roman" panose="02020603050405020304" pitchFamily="18" charset="0"/>
              </a:rPr>
              <a:t>, and an attempt is made to determine the independent variable </a:t>
            </a:r>
            <a:r>
              <a:rPr lang="en-US" dirty="0">
                <a:solidFill>
                  <a:srgbClr val="FF0000"/>
                </a:solidFill>
                <a:latin typeface="Times New Roman" panose="02020603050405020304" pitchFamily="18" charset="0"/>
                <a:cs typeface="Times New Roman" panose="02020603050405020304" pitchFamily="18" charset="0"/>
              </a:rPr>
              <a:t>(cause of the disease) that occurred in the past. </a:t>
            </a:r>
          </a:p>
          <a:p>
            <a:pPr algn="just"/>
            <a:endParaRPr lang="en-US" dirty="0"/>
          </a:p>
        </p:txBody>
      </p:sp>
    </p:spTree>
    <p:extLst>
      <p:ext uri="{BB962C8B-B14F-4D97-AF65-F5344CB8AC3E}">
        <p14:creationId xmlns:p14="http://schemas.microsoft.com/office/powerpoint/2010/main" val="2141154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60648"/>
            <a:ext cx="8229600" cy="5904656"/>
          </a:xfrm>
        </p:spPr>
        <p:txBody>
          <a:bodyPr>
            <a:noAutofit/>
          </a:bodyPr>
          <a:lstStyle/>
          <a:p>
            <a:pPr marL="0" indent="0" algn="just" rtl="0">
              <a:buNone/>
            </a:pPr>
            <a:r>
              <a:rPr lang="en-US" sz="2800" dirty="0" smtClean="0">
                <a:latin typeface="Times New Roman" panose="02020603050405020304" pitchFamily="18" charset="0"/>
                <a:cs typeface="Times New Roman" panose="02020603050405020304" pitchFamily="18" charset="0"/>
              </a:rPr>
              <a:t>    All </a:t>
            </a:r>
            <a:r>
              <a:rPr lang="en-US" sz="2800" dirty="0" err="1">
                <a:latin typeface="Times New Roman" panose="02020603050405020304" pitchFamily="18" charset="0"/>
                <a:cs typeface="Times New Roman" panose="02020603050405020304" pitchFamily="18" charset="0"/>
              </a:rPr>
              <a:t>nonexperimental</a:t>
            </a:r>
            <a:r>
              <a:rPr lang="en-US" sz="2800" dirty="0">
                <a:latin typeface="Times New Roman" panose="02020603050405020304" pitchFamily="18" charset="0"/>
                <a:cs typeface="Times New Roman" panose="02020603050405020304" pitchFamily="18" charset="0"/>
              </a:rPr>
              <a:t> </a:t>
            </a:r>
            <a:r>
              <a:rPr lang="en-US" sz="2800" smtClean="0">
                <a:latin typeface="Times New Roman" panose="02020603050405020304" pitchFamily="18" charset="0"/>
                <a:cs typeface="Times New Roman" panose="02020603050405020304" pitchFamily="18" charset="0"/>
              </a:rPr>
              <a:t>researchs are  </a:t>
            </a:r>
            <a:r>
              <a:rPr lang="en-US" sz="2800" dirty="0">
                <a:latin typeface="Times New Roman" panose="02020603050405020304" pitchFamily="18" charset="0"/>
                <a:cs typeface="Times New Roman" panose="02020603050405020304" pitchFamily="18" charset="0"/>
              </a:rPr>
              <a:t>descriptive because there is </a:t>
            </a:r>
            <a:r>
              <a:rPr lang="en-US" sz="2800" dirty="0">
                <a:solidFill>
                  <a:srgbClr val="FF0000"/>
                </a:solidFill>
                <a:latin typeface="Times New Roman" panose="02020603050405020304" pitchFamily="18" charset="0"/>
                <a:cs typeface="Times New Roman" panose="02020603050405020304" pitchFamily="18" charset="0"/>
              </a:rPr>
              <a:t>no manipulation or control of variables</a:t>
            </a:r>
            <a:r>
              <a:rPr lang="en-US" sz="2800" dirty="0">
                <a:latin typeface="Times New Roman" panose="02020603050405020304" pitchFamily="18" charset="0"/>
                <a:cs typeface="Times New Roman" panose="02020603050405020304" pitchFamily="18" charset="0"/>
              </a:rPr>
              <a:t>, and the researcher can describe the phenomenon only as it exists. </a:t>
            </a:r>
          </a:p>
          <a:p>
            <a:pPr marL="0" indent="0" algn="just" rtl="0">
              <a:buNone/>
            </a:pPr>
            <a:r>
              <a:rPr lang="en-US" sz="2800" dirty="0" smtClean="0">
                <a:latin typeface="Times New Roman" panose="02020603050405020304" pitchFamily="18" charset="0"/>
                <a:cs typeface="Times New Roman" panose="02020603050405020304" pitchFamily="18" charset="0"/>
              </a:rPr>
              <a:t>     Although the researcher cannot talk about a cause-and effect relationship in </a:t>
            </a:r>
            <a:r>
              <a:rPr lang="en-US" sz="2800" dirty="0" err="1" smtClean="0">
                <a:latin typeface="Times New Roman" panose="02020603050405020304" pitchFamily="18" charset="0"/>
                <a:cs typeface="Times New Roman" panose="02020603050405020304" pitchFamily="18" charset="0"/>
              </a:rPr>
              <a:t>nonexperimental</a:t>
            </a:r>
            <a:r>
              <a:rPr lang="en-US" sz="2800" dirty="0" smtClean="0">
                <a:latin typeface="Times New Roman" panose="02020603050405020304" pitchFamily="18" charset="0"/>
                <a:cs typeface="Times New Roman" panose="02020603050405020304" pitchFamily="18" charset="0"/>
              </a:rPr>
              <a:t> research, it is important to obtain valid study results in this type of research. </a:t>
            </a:r>
          </a:p>
          <a:p>
            <a:pPr marL="0" indent="0" algn="just" rtl="0">
              <a:buNone/>
            </a:pPr>
            <a:r>
              <a:rPr lang="en-US" sz="2800" dirty="0" smtClean="0">
                <a:latin typeface="Times New Roman" panose="02020603050405020304" pitchFamily="18" charset="0"/>
                <a:cs typeface="Times New Roman" panose="02020603050405020304" pitchFamily="18" charset="0"/>
              </a:rPr>
              <a:t>Nurse </a:t>
            </a:r>
            <a:r>
              <a:rPr lang="en-US" sz="2800" dirty="0">
                <a:latin typeface="Times New Roman" panose="02020603050405020304" pitchFamily="18" charset="0"/>
                <a:cs typeface="Times New Roman" panose="02020603050405020304" pitchFamily="18" charset="0"/>
              </a:rPr>
              <a:t>researchers have made great use of the </a:t>
            </a:r>
            <a:r>
              <a:rPr lang="en-US" sz="2800" dirty="0" err="1">
                <a:latin typeface="Times New Roman" panose="02020603050405020304" pitchFamily="18" charset="0"/>
                <a:cs typeface="Times New Roman" panose="02020603050405020304" pitchFamily="18" charset="0"/>
              </a:rPr>
              <a:t>nonexperimental</a:t>
            </a:r>
            <a:r>
              <a:rPr lang="en-US" sz="2800" dirty="0">
                <a:latin typeface="Times New Roman" panose="02020603050405020304" pitchFamily="18" charset="0"/>
                <a:cs typeface="Times New Roman" panose="02020603050405020304" pitchFamily="18" charset="0"/>
              </a:rPr>
              <a:t> research designs. Many times, experimental research cannot be conducted with human beings because of ethical reasons. </a:t>
            </a:r>
          </a:p>
          <a:p>
            <a:pPr marL="0" indent="0" algn="just" rtl="0">
              <a:buNone/>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02848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l" rtl="0">
              <a:buNone/>
            </a:pPr>
            <a:r>
              <a:rPr lang="en-US" dirty="0">
                <a:latin typeface="Times New Roman" panose="02020603050405020304" pitchFamily="18" charset="0"/>
                <a:cs typeface="Times New Roman" panose="02020603050405020304" pitchFamily="18" charset="0"/>
              </a:rPr>
              <a:t>In prospective studies, the </a:t>
            </a:r>
            <a:r>
              <a:rPr lang="en-US" dirty="0">
                <a:solidFill>
                  <a:srgbClr val="FF0000"/>
                </a:solidFill>
                <a:latin typeface="Times New Roman" panose="02020603050405020304" pitchFamily="18" charset="0"/>
                <a:cs typeface="Times New Roman" panose="02020603050405020304" pitchFamily="18" charset="0"/>
              </a:rPr>
              <a:t>independent variable or presumed cause (high cholesterol blood levels, for example)</a:t>
            </a:r>
            <a:r>
              <a:rPr lang="en-US" dirty="0">
                <a:latin typeface="Times New Roman" panose="02020603050405020304" pitchFamily="18" charset="0"/>
                <a:cs typeface="Times New Roman" panose="02020603050405020304" pitchFamily="18" charset="0"/>
              </a:rPr>
              <a:t> is identiﬁed at the present time, and </a:t>
            </a:r>
            <a:r>
              <a:rPr lang="en-US" dirty="0">
                <a:solidFill>
                  <a:srgbClr val="FF0000"/>
                </a:solidFill>
                <a:latin typeface="Times New Roman" panose="02020603050405020304" pitchFamily="18" charset="0"/>
                <a:cs typeface="Times New Roman" panose="02020603050405020304" pitchFamily="18" charset="0"/>
              </a:rPr>
              <a:t>then subjects are followed in the future </a:t>
            </a:r>
            <a:r>
              <a:rPr lang="en-US" dirty="0">
                <a:latin typeface="Times New Roman" panose="02020603050405020304" pitchFamily="18" charset="0"/>
                <a:cs typeface="Times New Roman" panose="02020603050405020304" pitchFamily="18" charset="0"/>
              </a:rPr>
              <a:t>to observe the dependent variable (incidence of coronary artery disease, for example). </a:t>
            </a:r>
          </a:p>
          <a:p>
            <a:pPr marL="0" indent="0" algn="l" rtl="0">
              <a:buNone/>
            </a:pPr>
            <a:endParaRPr lang="en-US" dirty="0"/>
          </a:p>
        </p:txBody>
      </p:sp>
    </p:spTree>
    <p:extLst>
      <p:ext uri="{BB962C8B-B14F-4D97-AF65-F5344CB8AC3E}">
        <p14:creationId xmlns:p14="http://schemas.microsoft.com/office/powerpoint/2010/main" val="25852762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332656"/>
            <a:ext cx="8229600" cy="6264696"/>
          </a:xfrm>
        </p:spPr>
        <p:txBody>
          <a:bodyPr>
            <a:noAutofit/>
          </a:bodyPr>
          <a:lstStyle/>
          <a:p>
            <a:pPr marL="0" indent="0" algn="just" rtl="0">
              <a:buNone/>
            </a:pPr>
            <a:r>
              <a:rPr lang="en-US" sz="2800" dirty="0">
                <a:latin typeface="Times New Roman" panose="02020603050405020304" pitchFamily="18" charset="0"/>
                <a:cs typeface="Times New Roman" panose="02020603050405020304" pitchFamily="18" charset="0"/>
              </a:rPr>
              <a:t>Retrospective studies are frequently called </a:t>
            </a:r>
            <a:r>
              <a:rPr lang="en-US" sz="2800" dirty="0">
                <a:solidFill>
                  <a:srgbClr val="FF0000"/>
                </a:solidFill>
                <a:latin typeface="Times New Roman" panose="02020603050405020304" pitchFamily="18" charset="0"/>
                <a:cs typeface="Times New Roman" panose="02020603050405020304" pitchFamily="18" charset="0"/>
              </a:rPr>
              <a:t>ex post facto. </a:t>
            </a:r>
            <a:r>
              <a:rPr lang="en-US" sz="2800" dirty="0">
                <a:latin typeface="Times New Roman" panose="02020603050405020304" pitchFamily="18" charset="0"/>
                <a:cs typeface="Times New Roman" panose="02020603050405020304" pitchFamily="18" charset="0"/>
              </a:rPr>
              <a:t>In </a:t>
            </a:r>
            <a:r>
              <a:rPr lang="en-US" sz="2800" dirty="0">
                <a:solidFill>
                  <a:srgbClr val="FF0000"/>
                </a:solidFill>
                <a:latin typeface="Times New Roman" panose="02020603050405020304" pitchFamily="18" charset="0"/>
                <a:cs typeface="Times New Roman" panose="02020603050405020304" pitchFamily="18" charset="0"/>
              </a:rPr>
              <a:t>ex post facto studies</a:t>
            </a:r>
            <a:r>
              <a:rPr lang="en-US" sz="2800" dirty="0">
                <a:latin typeface="Times New Roman" panose="02020603050405020304" pitchFamily="18" charset="0"/>
                <a:cs typeface="Times New Roman" panose="02020603050405020304" pitchFamily="18" charset="0"/>
              </a:rPr>
              <a:t>, data are collected </a:t>
            </a:r>
            <a:r>
              <a:rPr lang="en-US" sz="2800" dirty="0">
                <a:solidFill>
                  <a:srgbClr val="FF0000"/>
                </a:solidFill>
                <a:latin typeface="Times New Roman" panose="02020603050405020304" pitchFamily="18" charset="0"/>
                <a:cs typeface="Times New Roman" panose="02020603050405020304" pitchFamily="18" charset="0"/>
              </a:rPr>
              <a:t>“after the fact.” </a:t>
            </a:r>
            <a:r>
              <a:rPr lang="en-US" sz="2800" dirty="0">
                <a:latin typeface="Times New Roman" panose="02020603050405020304" pitchFamily="18" charset="0"/>
                <a:cs typeface="Times New Roman" panose="02020603050405020304" pitchFamily="18" charset="0"/>
              </a:rPr>
              <a:t>Variations in the independent variable are studied after the variations have occurred, rather than at the time of the occurrence. </a:t>
            </a:r>
            <a:endParaRPr lang="en-US" sz="2800" dirty="0" smtClean="0">
              <a:latin typeface="Times New Roman" panose="02020603050405020304" pitchFamily="18" charset="0"/>
              <a:cs typeface="Times New Roman" panose="02020603050405020304" pitchFamily="18" charset="0"/>
            </a:endParaRPr>
          </a:p>
          <a:p>
            <a:pPr marL="0" indent="0" algn="just" rtl="0">
              <a:buNone/>
            </a:pPr>
            <a:r>
              <a:rPr lang="en-US" sz="2800" u="sng" dirty="0" smtClean="0">
                <a:solidFill>
                  <a:srgbClr val="FF0000"/>
                </a:solidFill>
                <a:latin typeface="Times New Roman" panose="02020603050405020304" pitchFamily="18" charset="0"/>
                <a:cs typeface="Times New Roman" panose="02020603050405020304" pitchFamily="18" charset="0"/>
              </a:rPr>
              <a:t>For example:</a:t>
            </a:r>
          </a:p>
          <a:p>
            <a:pPr marL="0" indent="0" algn="just" rtl="0">
              <a:buNone/>
            </a:pPr>
            <a:r>
              <a:rPr lang="en-US" sz="2800" dirty="0" smtClean="0">
                <a:latin typeface="Times New Roman" panose="02020603050405020304" pitchFamily="18" charset="0"/>
                <a:cs typeface="Times New Roman" panose="02020603050405020304" pitchFamily="18" charset="0"/>
              </a:rPr>
              <a:t>  A </a:t>
            </a:r>
            <a:r>
              <a:rPr lang="en-US" sz="2800" dirty="0">
                <a:latin typeface="Times New Roman" panose="02020603050405020304" pitchFamily="18" charset="0"/>
                <a:cs typeface="Times New Roman" panose="02020603050405020304" pitchFamily="18" charset="0"/>
              </a:rPr>
              <a:t>researcher might be interested in the fear responses of children during physical examinations. </a:t>
            </a:r>
            <a:r>
              <a:rPr lang="en-US" sz="2800" dirty="0" smtClean="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a:p>
            <a:pPr marL="0" indent="0" algn="just" rtl="0">
              <a:buNone/>
            </a:pPr>
            <a:r>
              <a:rPr lang="en-US" sz="2800" dirty="0" smtClean="0">
                <a:latin typeface="Times New Roman" panose="02020603050405020304" pitchFamily="18" charset="0"/>
                <a:cs typeface="Times New Roman" panose="02020603050405020304" pitchFamily="18" charset="0"/>
              </a:rPr>
              <a:t> A study </a:t>
            </a:r>
            <a:r>
              <a:rPr lang="en-US" sz="2800" dirty="0">
                <a:latin typeface="Times New Roman" panose="02020603050405020304" pitchFamily="18" charset="0"/>
                <a:cs typeface="Times New Roman" panose="02020603050405020304" pitchFamily="18" charset="0"/>
              </a:rPr>
              <a:t>might be conducted to examine previous unpleasant experiences during physical exams that might have influenced the children’s present behaviors. </a:t>
            </a:r>
            <a:r>
              <a:rPr lang="en-US" sz="2800" dirty="0" smtClean="0">
                <a:latin typeface="Times New Roman" panose="02020603050405020304" pitchFamily="18" charset="0"/>
                <a:cs typeface="Times New Roman" panose="02020603050405020304" pitchFamily="18" charset="0"/>
              </a:rPr>
              <a:t>               </a:t>
            </a:r>
            <a:r>
              <a:rPr lang="en-US" sz="2800" dirty="0" smtClean="0">
                <a:solidFill>
                  <a:srgbClr val="FF0000"/>
                </a:solidFill>
                <a:latin typeface="Times New Roman" panose="02020603050405020304" pitchFamily="18" charset="0"/>
                <a:cs typeface="Times New Roman" panose="02020603050405020304" pitchFamily="18" charset="0"/>
              </a:rPr>
              <a:t>These </a:t>
            </a:r>
            <a:r>
              <a:rPr lang="en-US" sz="2800" dirty="0">
                <a:solidFill>
                  <a:srgbClr val="FF0000"/>
                </a:solidFill>
                <a:latin typeface="Times New Roman" panose="02020603050405020304" pitchFamily="18" charset="0"/>
                <a:cs typeface="Times New Roman" panose="02020603050405020304" pitchFamily="18" charset="0"/>
              </a:rPr>
              <a:t>previous experiences might be considered the “cause,” and the present fear responses might be the “effect.”</a:t>
            </a:r>
          </a:p>
          <a:p>
            <a:pPr marL="0" indent="0" algn="just" rtl="0">
              <a:buNone/>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65748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476672"/>
            <a:ext cx="8229600" cy="6120680"/>
          </a:xfrm>
        </p:spPr>
        <p:txBody>
          <a:bodyPr>
            <a:noAutofit/>
          </a:bodyPr>
          <a:lstStyle/>
          <a:p>
            <a:pPr marL="0" indent="0" algn="just" rtl="0">
              <a:buNone/>
            </a:pPr>
            <a:r>
              <a:rPr lang="en-US" sz="2800" dirty="0" smtClean="0">
                <a:latin typeface="Times New Roman" panose="02020603050405020304" pitchFamily="18" charset="0"/>
                <a:cs typeface="Times New Roman" panose="02020603050405020304" pitchFamily="18" charset="0"/>
              </a:rPr>
              <a:t>A retrospective study starts by examining an effect and then </a:t>
            </a:r>
            <a:r>
              <a:rPr lang="en-US" sz="2800" dirty="0" smtClean="0">
                <a:solidFill>
                  <a:srgbClr val="FF0000"/>
                </a:solidFill>
                <a:latin typeface="Times New Roman" panose="02020603050405020304" pitchFamily="18" charset="0"/>
                <a:cs typeface="Times New Roman" panose="02020603050405020304" pitchFamily="18" charset="0"/>
              </a:rPr>
              <a:t>looks back </a:t>
            </a:r>
            <a:r>
              <a:rPr lang="en-US" sz="2800" dirty="0" smtClean="0">
                <a:latin typeface="Times New Roman" panose="02020603050405020304" pitchFamily="18" charset="0"/>
                <a:cs typeface="Times New Roman" panose="02020603050405020304" pitchFamily="18" charset="0"/>
              </a:rPr>
              <a:t>in time to determine the cause; a </a:t>
            </a:r>
            <a:r>
              <a:rPr lang="en-US" sz="2800" dirty="0">
                <a:latin typeface="Times New Roman" panose="02020603050405020304" pitchFamily="18" charset="0"/>
                <a:cs typeface="Times New Roman" panose="02020603050405020304" pitchFamily="18" charset="0"/>
              </a:rPr>
              <a:t>prospective study starts with the determination of a cause and then </a:t>
            </a:r>
            <a:r>
              <a:rPr lang="en-US" sz="2800" dirty="0">
                <a:solidFill>
                  <a:srgbClr val="FF0000"/>
                </a:solidFill>
                <a:latin typeface="Times New Roman" panose="02020603050405020304" pitchFamily="18" charset="0"/>
                <a:cs typeface="Times New Roman" panose="02020603050405020304" pitchFamily="18" charset="0"/>
              </a:rPr>
              <a:t>looks forward </a:t>
            </a:r>
            <a:r>
              <a:rPr lang="en-US" sz="2800" dirty="0">
                <a:latin typeface="Times New Roman" panose="02020603050405020304" pitchFamily="18" charset="0"/>
                <a:cs typeface="Times New Roman" panose="02020603050405020304" pitchFamily="18" charset="0"/>
              </a:rPr>
              <a:t>in time to determine the effect on subjects</a:t>
            </a:r>
            <a:r>
              <a:rPr lang="en-US" sz="2800" dirty="0" smtClean="0">
                <a:latin typeface="Times New Roman" panose="02020603050405020304" pitchFamily="18" charset="0"/>
                <a:cs typeface="Times New Roman" panose="02020603050405020304" pitchFamily="18" charset="0"/>
              </a:rPr>
              <a:t>.</a:t>
            </a:r>
          </a:p>
          <a:p>
            <a:pPr marL="0" indent="0" algn="just" rtl="0">
              <a:buNone/>
            </a:pPr>
            <a:r>
              <a:rPr lang="en-US" sz="2800" dirty="0">
                <a:latin typeface="Times New Roman" panose="02020603050405020304" pitchFamily="18" charset="0"/>
                <a:cs typeface="Times New Roman" panose="02020603050405020304" pitchFamily="18" charset="0"/>
              </a:rPr>
              <a:t>Prospective studies may use an experimental approach, whereas retrospective studies would never use this type of design. </a:t>
            </a:r>
          </a:p>
        </p:txBody>
      </p:sp>
    </p:spTree>
    <p:extLst>
      <p:ext uri="{BB962C8B-B14F-4D97-AF65-F5344CB8AC3E}">
        <p14:creationId xmlns:p14="http://schemas.microsoft.com/office/powerpoint/2010/main" val="4071599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rtl="0">
              <a:buNone/>
            </a:pPr>
            <a:r>
              <a:rPr lang="en-US" dirty="0">
                <a:latin typeface="Times New Roman" panose="02020603050405020304" pitchFamily="18" charset="0"/>
                <a:cs typeface="Times New Roman" panose="02020603050405020304" pitchFamily="18" charset="0"/>
              </a:rPr>
              <a:t>In prospective studies, the researcher might manipulate the independent variable, or the cause, and then observe study participants in the future for the dependent variable, or the effect. </a:t>
            </a:r>
          </a:p>
          <a:p>
            <a:pPr marL="0" indent="0" algn="just" rtl="0">
              <a:buNone/>
            </a:pPr>
            <a:r>
              <a:rPr lang="en-US" dirty="0">
                <a:latin typeface="Times New Roman" panose="02020603050405020304" pitchFamily="18" charset="0"/>
                <a:cs typeface="Times New Roman" panose="02020603050405020304" pitchFamily="18" charset="0"/>
              </a:rPr>
              <a:t>Prospective studies are costly, and subject dropout may occur. </a:t>
            </a:r>
            <a:endParaRPr lang="en-US" dirty="0" smtClean="0">
              <a:latin typeface="Times New Roman" panose="02020603050405020304" pitchFamily="18" charset="0"/>
              <a:cs typeface="Times New Roman" panose="02020603050405020304" pitchFamily="18" charset="0"/>
            </a:endParaRPr>
          </a:p>
          <a:p>
            <a:pPr marL="0" indent="0" algn="just" rtl="0">
              <a:buNone/>
            </a:pPr>
            <a:r>
              <a:rPr lang="en-US" dirty="0" smtClean="0">
                <a:latin typeface="Times New Roman" panose="02020603050405020304" pitchFamily="18" charset="0"/>
                <a:cs typeface="Times New Roman" panose="02020603050405020304" pitchFamily="18" charset="0"/>
              </a:rPr>
              <a:t>These </a:t>
            </a:r>
            <a:r>
              <a:rPr lang="en-US" dirty="0">
                <a:latin typeface="Times New Roman" panose="02020603050405020304" pitchFamily="18" charset="0"/>
                <a:cs typeface="Times New Roman" panose="02020603050405020304" pitchFamily="18" charset="0"/>
              </a:rPr>
              <a:t>types of studies are less common than retrospective studies. </a:t>
            </a:r>
          </a:p>
          <a:p>
            <a:endParaRPr lang="en-US" dirty="0"/>
          </a:p>
        </p:txBody>
      </p:sp>
    </p:spTree>
    <p:extLst>
      <p:ext uri="{BB962C8B-B14F-4D97-AF65-F5344CB8AC3E}">
        <p14:creationId xmlns:p14="http://schemas.microsoft.com/office/powerpoint/2010/main" val="349516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88640"/>
            <a:ext cx="8229600" cy="6120680"/>
          </a:xfrm>
        </p:spPr>
        <p:txBody>
          <a:bodyPr>
            <a:noAutofit/>
          </a:bodyPr>
          <a:lstStyle/>
          <a:p>
            <a:pPr marL="0" indent="0" algn="just" rtl="0">
              <a:buNone/>
            </a:pPr>
            <a:r>
              <a:rPr lang="en-US" u="sng" dirty="0">
                <a:solidFill>
                  <a:srgbClr val="0070C0"/>
                </a:solidFill>
                <a:latin typeface="Times New Roman" panose="02020603050405020304" pitchFamily="18" charset="0"/>
                <a:cs typeface="Times New Roman" panose="02020603050405020304" pitchFamily="18" charset="0"/>
              </a:rPr>
              <a:t>4- Methodological </a:t>
            </a:r>
            <a:r>
              <a:rPr lang="en-US" u="sng" dirty="0" smtClean="0">
                <a:solidFill>
                  <a:srgbClr val="0070C0"/>
                </a:solidFill>
                <a:latin typeface="Times New Roman" panose="02020603050405020304" pitchFamily="18" charset="0"/>
                <a:cs typeface="Times New Roman" panose="02020603050405020304" pitchFamily="18" charset="0"/>
              </a:rPr>
              <a:t>Studies </a:t>
            </a:r>
          </a:p>
          <a:p>
            <a:pPr marL="0" indent="0" algn="just" rtl="0">
              <a:buNone/>
            </a:pPr>
            <a:r>
              <a:rPr lang="en-US" dirty="0" smtClean="0">
                <a:latin typeface="Times New Roman" panose="02020603050405020304" pitchFamily="18" charset="0"/>
                <a:cs typeface="Times New Roman" panose="02020603050405020304" pitchFamily="18" charset="0"/>
              </a:rPr>
              <a:t>Nurse </a:t>
            </a:r>
            <a:r>
              <a:rPr lang="en-US" dirty="0">
                <a:latin typeface="Times New Roman" panose="02020603050405020304" pitchFamily="18" charset="0"/>
                <a:cs typeface="Times New Roman" panose="02020603050405020304" pitchFamily="18" charset="0"/>
              </a:rPr>
              <a:t>researchers must be sure to use instruments in research projects that are valid and reliable measures of the variables of interest. </a:t>
            </a:r>
            <a:endParaRPr lang="en-US" dirty="0" smtClean="0">
              <a:latin typeface="Times New Roman" panose="02020603050405020304" pitchFamily="18" charset="0"/>
              <a:cs typeface="Times New Roman" panose="02020603050405020304" pitchFamily="18" charset="0"/>
            </a:endParaRPr>
          </a:p>
          <a:p>
            <a:pPr marL="0" indent="0" algn="just" rtl="0">
              <a:buNone/>
            </a:pPr>
            <a:r>
              <a:rPr lang="en-US" dirty="0" smtClean="0">
                <a:solidFill>
                  <a:srgbClr val="FF0000"/>
                </a:solidFill>
                <a:latin typeface="Times New Roman" panose="02020603050405020304" pitchFamily="18" charset="0"/>
                <a:cs typeface="Times New Roman" panose="02020603050405020304" pitchFamily="18" charset="0"/>
              </a:rPr>
              <a:t>Methodological </a:t>
            </a:r>
            <a:r>
              <a:rPr lang="en-US" dirty="0">
                <a:solidFill>
                  <a:srgbClr val="FF0000"/>
                </a:solidFill>
                <a:latin typeface="Times New Roman" panose="02020603050405020304" pitchFamily="18" charset="0"/>
                <a:cs typeface="Times New Roman" panose="02020603050405020304" pitchFamily="18" charset="0"/>
              </a:rPr>
              <a:t>studies </a:t>
            </a:r>
            <a:r>
              <a:rPr lang="en-US" dirty="0" smtClean="0">
                <a:solidFill>
                  <a:srgbClr val="FF0000"/>
                </a:solidFill>
                <a:latin typeface="Times New Roman" panose="02020603050405020304" pitchFamily="18" charset="0"/>
                <a:cs typeface="Times New Roman" panose="02020603050405020304" pitchFamily="18" charset="0"/>
              </a:rPr>
              <a:t> are </a:t>
            </a:r>
            <a:r>
              <a:rPr lang="en-US" dirty="0" smtClean="0">
                <a:latin typeface="Times New Roman" panose="02020603050405020304" pitchFamily="18" charset="0"/>
                <a:cs typeface="Times New Roman" panose="02020603050405020304" pitchFamily="18" charset="0"/>
              </a:rPr>
              <a:t>studies </a:t>
            </a:r>
            <a:r>
              <a:rPr lang="en-US" dirty="0">
                <a:latin typeface="Times New Roman" panose="02020603050405020304" pitchFamily="18" charset="0"/>
                <a:cs typeface="Times New Roman" panose="02020603050405020304" pitchFamily="18" charset="0"/>
              </a:rPr>
              <a:t>that </a:t>
            </a:r>
            <a:r>
              <a:rPr lang="en-US" dirty="0" smtClean="0">
                <a:latin typeface="Times New Roman" panose="02020603050405020304" pitchFamily="18" charset="0"/>
                <a:cs typeface="Times New Roman" panose="02020603050405020304" pitchFamily="18" charset="0"/>
              </a:rPr>
              <a:t>(evaluate </a:t>
            </a:r>
            <a:r>
              <a:rPr lang="en-US" dirty="0">
                <a:latin typeface="Times New Roman" panose="02020603050405020304" pitchFamily="18" charset="0"/>
                <a:cs typeface="Times New Roman" panose="02020603050405020304" pitchFamily="18" charset="0"/>
              </a:rPr>
              <a:t>the design, conduct, analysis or reporting of other studies in health research</a:t>
            </a:r>
            <a:r>
              <a:rPr lang="en-US" dirty="0" smtClean="0">
                <a:latin typeface="Times New Roman" panose="02020603050405020304" pitchFamily="18" charset="0"/>
                <a:cs typeface="Times New Roman" panose="02020603050405020304" pitchFamily="18" charset="0"/>
              </a:rPr>
              <a:t>);</a:t>
            </a:r>
          </a:p>
          <a:p>
            <a:pPr marL="0" indent="0" algn="just" rtl="0">
              <a:buNone/>
            </a:pPr>
            <a:r>
              <a:rPr lang="en-US" dirty="0">
                <a:solidFill>
                  <a:srgbClr val="0070C0"/>
                </a:solidFill>
                <a:latin typeface="Times New Roman" panose="02020603050405020304" pitchFamily="18" charset="0"/>
                <a:cs typeface="Times New Roman" panose="02020603050405020304" pitchFamily="18" charset="0"/>
              </a:rPr>
              <a:t>As a result, methodological studies can help to identify knowledge gaps in the methodology of health research and strategies for improvement in research practices.</a:t>
            </a:r>
            <a:endParaRPr lang="en-US" dirty="0" smtClean="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70201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gn="just" rtl="0">
              <a:buNone/>
            </a:pPr>
            <a:r>
              <a:rPr lang="en-US" dirty="0">
                <a:latin typeface="Times New Roman" panose="02020603050405020304" pitchFamily="18" charset="0"/>
                <a:cs typeface="Times New Roman" panose="02020603050405020304" pitchFamily="18" charset="0"/>
              </a:rPr>
              <a:t>There is a growing interest in methodological research. </a:t>
            </a:r>
          </a:p>
          <a:p>
            <a:pPr marL="0" indent="0" algn="just" rtl="0">
              <a:buNone/>
            </a:pPr>
            <a:r>
              <a:rPr lang="en-US" dirty="0">
                <a:latin typeface="Times New Roman" panose="02020603050405020304" pitchFamily="18" charset="0"/>
                <a:cs typeface="Times New Roman" panose="02020603050405020304" pitchFamily="18" charset="0"/>
              </a:rPr>
              <a:t>Nurses frequently use tools developed by researchers in other disciplines. If these tools are appropriate for nursing research, they deﬁnitely should be used. </a:t>
            </a:r>
            <a:r>
              <a:rPr lang="en-US" dirty="0">
                <a:solidFill>
                  <a:srgbClr val="0070C0"/>
                </a:solidFill>
                <a:latin typeface="Times New Roman" panose="02020603050405020304" pitchFamily="18" charset="0"/>
                <a:cs typeface="Times New Roman" panose="02020603050405020304" pitchFamily="18" charset="0"/>
              </a:rPr>
              <a:t>Frequently, however, tools are used because of their availability rather than for their appropriateness to measure the variables of the study. </a:t>
            </a:r>
          </a:p>
          <a:p>
            <a:endParaRPr lang="en-US" dirty="0"/>
          </a:p>
        </p:txBody>
      </p:sp>
    </p:spTree>
    <p:extLst>
      <p:ext uri="{BB962C8B-B14F-4D97-AF65-F5344CB8AC3E}">
        <p14:creationId xmlns:p14="http://schemas.microsoft.com/office/powerpoint/2010/main" val="38228076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836712"/>
            <a:ext cx="8229600" cy="4525963"/>
          </a:xfrm>
        </p:spPr>
        <p:txBody>
          <a:bodyPr/>
          <a:lstStyle/>
          <a:p>
            <a:pPr marL="0" indent="0" algn="just" rtl="0">
              <a:buNone/>
            </a:pPr>
            <a:r>
              <a:rPr lang="en-US" u="sng" dirty="0" smtClean="0">
                <a:solidFill>
                  <a:srgbClr val="0070C0"/>
                </a:solidFill>
                <a:latin typeface="Times New Roman" panose="02020603050405020304" pitchFamily="18" charset="0"/>
                <a:cs typeface="Times New Roman" panose="02020603050405020304" pitchFamily="18" charset="0"/>
              </a:rPr>
              <a:t> 5- Secondary </a:t>
            </a:r>
            <a:r>
              <a:rPr lang="en-US" u="sng" dirty="0">
                <a:solidFill>
                  <a:srgbClr val="0070C0"/>
                </a:solidFill>
                <a:latin typeface="Times New Roman" panose="02020603050405020304" pitchFamily="18" charset="0"/>
                <a:cs typeface="Times New Roman" panose="02020603050405020304" pitchFamily="18" charset="0"/>
              </a:rPr>
              <a:t>Analysis Studies </a:t>
            </a:r>
            <a:endParaRPr lang="en-US" u="sng" dirty="0" smtClean="0">
              <a:solidFill>
                <a:srgbClr val="0070C0"/>
              </a:solidFill>
              <a:latin typeface="Times New Roman" panose="02020603050405020304" pitchFamily="18" charset="0"/>
              <a:cs typeface="Times New Roman" panose="02020603050405020304" pitchFamily="18" charset="0"/>
            </a:endParaRPr>
          </a:p>
          <a:p>
            <a:pPr marL="0" indent="0" algn="just" rtl="0">
              <a:buNone/>
            </a:pPr>
            <a:r>
              <a:rPr lang="en-US" dirty="0" smtClean="0">
                <a:latin typeface="Times New Roman" panose="02020603050405020304" pitchFamily="18" charset="0"/>
                <a:cs typeface="Times New Roman" panose="02020603050405020304" pitchFamily="18" charset="0"/>
              </a:rPr>
              <a:t>Sometimes researchers gather a lot of data in a study. They may not actually analyze all of the data that were gathered. In secondary analysis studies, data are analyzed that were gathered in a previous study. Researchers may test new hypotheses or ask new research questions. </a:t>
            </a:r>
            <a:r>
              <a:rPr lang="en-US" dirty="0">
                <a:latin typeface="Times New Roman" panose="02020603050405020304" pitchFamily="18" charset="0"/>
                <a:cs typeface="Times New Roman" panose="02020603050405020304" pitchFamily="18" charset="0"/>
              </a:rPr>
              <a:t>This type of study is efﬁcient and </a:t>
            </a:r>
            <a:r>
              <a:rPr lang="en-US" dirty="0" smtClean="0">
                <a:latin typeface="Times New Roman" panose="02020603050405020304" pitchFamily="18" charset="0"/>
                <a:cs typeface="Times New Roman" panose="02020603050405020304" pitchFamily="18" charset="0"/>
              </a:rPr>
              <a:t>economical,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28336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142852"/>
            <a:ext cx="8401080" cy="6715148"/>
          </a:xfrm>
        </p:spPr>
        <p:txBody>
          <a:bodyPr>
            <a:noAutofit/>
          </a:bodyPr>
          <a:lstStyle/>
          <a:p>
            <a:pPr algn="just" rtl="0">
              <a:buNone/>
            </a:pPr>
            <a:r>
              <a:rPr lang="en-US" b="1" dirty="0" smtClean="0">
                <a:latin typeface="Times New Roman" panose="02020603050405020304" pitchFamily="18" charset="0"/>
                <a:cs typeface="Times New Roman" panose="02020603050405020304" pitchFamily="18" charset="0"/>
              </a:rPr>
              <a:t>Reasons for Undertaking </a:t>
            </a:r>
            <a:r>
              <a:rPr lang="en-US" b="1" dirty="0" err="1" smtClean="0">
                <a:latin typeface="Times New Roman" panose="02020603050405020304" pitchFamily="18" charset="0"/>
                <a:cs typeface="Times New Roman" panose="02020603050405020304" pitchFamily="18" charset="0"/>
              </a:rPr>
              <a:t>Nonexperimental</a:t>
            </a:r>
            <a:r>
              <a:rPr lang="en-US" b="1" dirty="0" smtClean="0">
                <a:latin typeface="Times New Roman" panose="02020603050405020304" pitchFamily="18" charset="0"/>
                <a:cs typeface="Times New Roman" panose="02020603050405020304" pitchFamily="18" charset="0"/>
              </a:rPr>
              <a:t> Research:</a:t>
            </a:r>
          </a:p>
          <a:p>
            <a:pPr algn="just" rtl="0">
              <a:buNone/>
            </a:pPr>
            <a:r>
              <a:rPr lang="en-US" dirty="0" smtClean="0">
                <a:latin typeface="Times New Roman" panose="02020603050405020304" pitchFamily="18" charset="0"/>
                <a:cs typeface="Times New Roman" panose="02020603050405020304" pitchFamily="18" charset="0"/>
              </a:rPr>
              <a:t> 1- One reason for using a non experimental design is that a vast number of human characteristics are inherently not subject to experimental manipulation (e.g., blood    type, personality, health beliefs, medical diagnosis);the effects of these characteristics on other phenomena cannot be studied experimentally.</a:t>
            </a:r>
            <a:endParaRPr lang="ar-SA"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500726"/>
          </a:xfrm>
        </p:spPr>
        <p:txBody>
          <a:bodyPr>
            <a:noAutofit/>
          </a:bodyPr>
          <a:lstStyle/>
          <a:p>
            <a:pPr algn="just" rtl="0">
              <a:buNone/>
            </a:pPr>
            <a:r>
              <a:rPr lang="en-US" sz="2800" dirty="0" smtClean="0">
                <a:latin typeface="Times New Roman" panose="02020603050405020304" pitchFamily="18" charset="0"/>
                <a:cs typeface="Times New Roman" panose="02020603050405020304" pitchFamily="18" charset="0"/>
              </a:rPr>
              <a:t>2- A second issue is that in nursing research, as in</a:t>
            </a:r>
          </a:p>
          <a:p>
            <a:pPr algn="just" rtl="0">
              <a:buNone/>
            </a:pPr>
            <a:r>
              <a:rPr lang="en-US" sz="2800" dirty="0" smtClean="0">
                <a:latin typeface="Times New Roman" panose="02020603050405020304" pitchFamily="18" charset="0"/>
                <a:cs typeface="Times New Roman" panose="02020603050405020304" pitchFamily="18" charset="0"/>
              </a:rPr>
              <a:t>    other fields, there are many variables that could</a:t>
            </a:r>
          </a:p>
          <a:p>
            <a:pPr algn="just" rtl="0">
              <a:buNone/>
            </a:pPr>
            <a:r>
              <a:rPr lang="en-US" sz="2800" dirty="0" smtClean="0">
                <a:latin typeface="Times New Roman" panose="02020603050405020304" pitchFamily="18" charset="0"/>
                <a:cs typeface="Times New Roman" panose="02020603050405020304" pitchFamily="18" charset="0"/>
              </a:rPr>
              <a:t>    technically be manipulated but could not be manipulated ethically. If manipulating the independent variable could cause physical or mental harm to subjects, then the variable should not be controlled experimentally. For example, if we were studying the effect of prenatal care on infant mortality, it would be unethical to provide such care to one group of pregnant women while deliberately depriving a second group.</a:t>
            </a:r>
            <a:endParaRPr lang="ar-SA" sz="2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260648"/>
            <a:ext cx="8401080" cy="5357850"/>
          </a:xfrm>
        </p:spPr>
        <p:txBody>
          <a:bodyPr>
            <a:noAutofit/>
          </a:bodyPr>
          <a:lstStyle/>
          <a:p>
            <a:pPr algn="just" rtl="0">
              <a:buNone/>
            </a:pPr>
            <a:r>
              <a:rPr lang="en-US" sz="2800" dirty="0" smtClean="0">
                <a:latin typeface="Times New Roman" panose="02020603050405020304" pitchFamily="18" charset="0"/>
                <a:cs typeface="Times New Roman" panose="02020603050405020304" pitchFamily="18" charset="0"/>
              </a:rPr>
              <a:t>3- Third, there are many research situations in which it is simply not practical to conduct a true experiment . Constraints might involve insufficient time, lack of administrative approval, excessive inconvenience to patients or staff, or lack of adequate funds.</a:t>
            </a:r>
          </a:p>
          <a:p>
            <a:pPr algn="just" rtl="0">
              <a:buNone/>
            </a:pPr>
            <a:r>
              <a:rPr lang="en-US" sz="2800" dirty="0" smtClean="0">
                <a:latin typeface="Times New Roman" panose="02020603050405020304" pitchFamily="18" charset="0"/>
                <a:cs typeface="Times New Roman" panose="02020603050405020304" pitchFamily="18" charset="0"/>
              </a:rPr>
              <a:t>4- Fourth, there are some research questions for     which an experimental design is not appropriate.</a:t>
            </a:r>
          </a:p>
          <a:p>
            <a:pPr algn="just" rtl="0">
              <a:buNone/>
            </a:pPr>
            <a:r>
              <a:rPr lang="en-US" sz="2800" dirty="0" smtClean="0">
                <a:latin typeface="Times New Roman" panose="02020603050405020304" pitchFamily="18" charset="0"/>
                <a:cs typeface="Times New Roman" panose="02020603050405020304" pitchFamily="18" charset="0"/>
              </a:rPr>
              <a:t>     This is especially true for descriptive studies, which</a:t>
            </a:r>
          </a:p>
          <a:p>
            <a:pPr algn="just" rtl="0">
              <a:buNone/>
            </a:pPr>
            <a:r>
              <a:rPr lang="en-US" sz="2800" dirty="0" smtClean="0">
                <a:latin typeface="Times New Roman" panose="02020603050405020304" pitchFamily="18" charset="0"/>
                <a:cs typeface="Times New Roman" panose="02020603050405020304" pitchFamily="18" charset="0"/>
              </a:rPr>
              <a:t>     seek to document the characteristics, prevalence, intensity, or full nature of phenomena.</a:t>
            </a:r>
            <a:endParaRPr lang="ar-SA" sz="2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gn="just" rtl="0">
              <a:buNone/>
            </a:pPr>
            <a:r>
              <a:rPr lang="en-US" dirty="0">
                <a:latin typeface="Times New Roman" panose="02020603050405020304" pitchFamily="18" charset="0"/>
                <a:cs typeface="Times New Roman" panose="02020603050405020304" pitchFamily="18" charset="0"/>
              </a:rPr>
              <a:t>The researcher must attempt to </a:t>
            </a:r>
            <a:r>
              <a:rPr lang="en-US" dirty="0">
                <a:solidFill>
                  <a:srgbClr val="FF0000"/>
                </a:solidFill>
                <a:latin typeface="Times New Roman" panose="02020603050405020304" pitchFamily="18" charset="0"/>
                <a:cs typeface="Times New Roman" panose="02020603050405020304" pitchFamily="18" charset="0"/>
              </a:rPr>
              <a:t>control for </a:t>
            </a:r>
            <a:r>
              <a:rPr lang="en-US" dirty="0">
                <a:latin typeface="Times New Roman" panose="02020603050405020304" pitchFamily="18" charset="0"/>
                <a:cs typeface="Times New Roman" panose="02020603050405020304" pitchFamily="18" charset="0"/>
              </a:rPr>
              <a:t>extraneous variables through such means as </a:t>
            </a:r>
            <a:r>
              <a:rPr lang="en-US" dirty="0">
                <a:solidFill>
                  <a:srgbClr val="FF0000"/>
                </a:solidFill>
                <a:latin typeface="Times New Roman" panose="02020603050405020304" pitchFamily="18" charset="0"/>
                <a:cs typeface="Times New Roman" panose="02020603050405020304" pitchFamily="18" charset="0"/>
              </a:rPr>
              <a:t>careful selection of the study sample</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Threats </a:t>
            </a:r>
            <a:r>
              <a:rPr lang="en-US" dirty="0">
                <a:latin typeface="Times New Roman" panose="02020603050405020304" pitchFamily="18" charset="0"/>
                <a:cs typeface="Times New Roman" panose="02020603050405020304" pitchFamily="18" charset="0"/>
              </a:rPr>
              <a:t>to internal validity and external validity are </a:t>
            </a:r>
            <a:r>
              <a:rPr lang="en-US" dirty="0" smtClean="0">
                <a:latin typeface="Times New Roman" panose="02020603050405020304" pitchFamily="18" charset="0"/>
                <a:cs typeface="Times New Roman" panose="02020603050405020304" pitchFamily="18" charset="0"/>
              </a:rPr>
              <a:t>terms that </a:t>
            </a:r>
            <a:r>
              <a:rPr lang="en-US" dirty="0">
                <a:latin typeface="Times New Roman" panose="02020603050405020304" pitchFamily="18" charset="0"/>
                <a:cs typeface="Times New Roman" panose="02020603050405020304" pitchFamily="18" charset="0"/>
              </a:rPr>
              <a:t>are reserved for use in discussing experimental studies. </a:t>
            </a:r>
            <a:endParaRPr lang="en-US" dirty="0" smtClean="0">
              <a:latin typeface="Times New Roman" panose="02020603050405020304" pitchFamily="18" charset="0"/>
              <a:cs typeface="Times New Roman" panose="02020603050405020304" pitchFamily="18" charset="0"/>
            </a:endParaRPr>
          </a:p>
          <a:p>
            <a:pPr marL="0" indent="0" algn="just" rtl="0">
              <a:buNone/>
            </a:pPr>
            <a:r>
              <a:rPr lang="en-US" dirty="0" smtClean="0">
                <a:latin typeface="Times New Roman" panose="02020603050405020304" pitchFamily="18" charset="0"/>
                <a:cs typeface="Times New Roman" panose="02020603050405020304" pitchFamily="18" charset="0"/>
              </a:rPr>
              <a:t>However</a:t>
            </a:r>
            <a:r>
              <a:rPr lang="en-US" dirty="0">
                <a:latin typeface="Times New Roman" panose="02020603050405020304" pitchFamily="18" charset="0"/>
                <a:cs typeface="Times New Roman" panose="02020603050405020304" pitchFamily="18" charset="0"/>
              </a:rPr>
              <a:t>, in </a:t>
            </a:r>
            <a:r>
              <a:rPr lang="en-US" dirty="0" err="1">
                <a:latin typeface="Times New Roman" panose="02020603050405020304" pitchFamily="18" charset="0"/>
                <a:cs typeface="Times New Roman" panose="02020603050405020304" pitchFamily="18" charset="0"/>
              </a:rPr>
              <a:t>nonexperimental</a:t>
            </a:r>
            <a:r>
              <a:rPr lang="en-US" dirty="0">
                <a:latin typeface="Times New Roman" panose="02020603050405020304" pitchFamily="18" charset="0"/>
                <a:cs typeface="Times New Roman" panose="02020603050405020304" pitchFamily="18" charset="0"/>
              </a:rPr>
              <a:t> research, extraneous variables or study limitations must also be considered.</a:t>
            </a:r>
          </a:p>
          <a:p>
            <a:pPr marL="0" indent="0" algn="just" rtl="0">
              <a:buNone/>
            </a:pPr>
            <a:endParaRPr lang="en-US" dirty="0">
              <a:latin typeface="Times New Roman" panose="02020603050405020304" pitchFamily="18" charset="0"/>
              <a:cs typeface="Times New Roman" panose="02020603050405020304" pitchFamily="18" charset="0"/>
            </a:endParaRPr>
          </a:p>
          <a:p>
            <a:pPr algn="just"/>
            <a:endParaRPr lang="en-US" dirty="0"/>
          </a:p>
        </p:txBody>
      </p:sp>
    </p:spTree>
    <p:extLst>
      <p:ext uri="{BB962C8B-B14F-4D97-AF65-F5344CB8AC3E}">
        <p14:creationId xmlns:p14="http://schemas.microsoft.com/office/powerpoint/2010/main" val="1625409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332656"/>
            <a:ext cx="8229600" cy="4525963"/>
          </a:xfrm>
        </p:spPr>
        <p:txBody>
          <a:bodyPr>
            <a:noAutofit/>
          </a:bodyPr>
          <a:lstStyle/>
          <a:p>
            <a:pPr marL="0" indent="0" algn="l" rtl="0">
              <a:buNone/>
            </a:pPr>
            <a:r>
              <a:rPr lang="en-US" u="sng" dirty="0" smtClean="0">
                <a:solidFill>
                  <a:srgbClr val="0070C0"/>
                </a:solidFill>
                <a:latin typeface="Times New Roman" panose="02020603050405020304" pitchFamily="18" charset="0"/>
                <a:cs typeface="Times New Roman" panose="02020603050405020304" pitchFamily="18" charset="0"/>
              </a:rPr>
              <a:t>Advantages of </a:t>
            </a:r>
            <a:r>
              <a:rPr lang="en-US" u="sng" dirty="0" err="1" smtClean="0">
                <a:solidFill>
                  <a:srgbClr val="0070C0"/>
                </a:solidFill>
                <a:latin typeface="Times New Roman" panose="02020603050405020304" pitchFamily="18" charset="0"/>
                <a:cs typeface="Times New Roman" panose="02020603050405020304" pitchFamily="18" charset="0"/>
              </a:rPr>
              <a:t>nonexperimantal</a:t>
            </a:r>
            <a:r>
              <a:rPr lang="en-US" u="sng" dirty="0" smtClean="0">
                <a:solidFill>
                  <a:srgbClr val="0070C0"/>
                </a:solidFill>
                <a:latin typeface="Times New Roman" panose="02020603050405020304" pitchFamily="18" charset="0"/>
                <a:cs typeface="Times New Roman" panose="02020603050405020304" pitchFamily="18" charset="0"/>
              </a:rPr>
              <a:t> researches </a:t>
            </a:r>
          </a:p>
          <a:p>
            <a:pPr algn="l" rtl="0">
              <a:buFont typeface="Wingdings" panose="05000000000000000000" pitchFamily="2" charset="2"/>
              <a:buChar char="ü"/>
            </a:pPr>
            <a:r>
              <a:rPr lang="en-US" sz="2800" dirty="0" err="1" smtClean="0">
                <a:latin typeface="Times New Roman" panose="02020603050405020304" pitchFamily="18" charset="0"/>
                <a:cs typeface="Times New Roman" panose="02020603050405020304" pitchFamily="18" charset="0"/>
              </a:rPr>
              <a:t>Nonexperimental</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research designs tend to be closest </a:t>
            </a:r>
            <a:r>
              <a:rPr lang="en-US" sz="2800" dirty="0" smtClean="0">
                <a:latin typeface="Times New Roman" panose="02020603050405020304" pitchFamily="18" charset="0"/>
                <a:cs typeface="Times New Roman" panose="02020603050405020304" pitchFamily="18" charset="0"/>
              </a:rPr>
              <a:t>to real-life </a:t>
            </a:r>
            <a:r>
              <a:rPr lang="en-US" sz="2800" dirty="0">
                <a:latin typeface="Times New Roman" panose="02020603050405020304" pitchFamily="18" charset="0"/>
                <a:cs typeface="Times New Roman" panose="02020603050405020304" pitchFamily="18" charset="0"/>
              </a:rPr>
              <a:t>situation</a:t>
            </a:r>
            <a:r>
              <a:rPr lang="en-US" sz="2800" dirty="0" smtClean="0">
                <a:latin typeface="Times New Roman" panose="02020603050405020304" pitchFamily="18" charset="0"/>
                <a:cs typeface="Times New Roman" panose="02020603050405020304" pitchFamily="18" charset="0"/>
              </a:rPr>
              <a:t>.</a:t>
            </a:r>
          </a:p>
          <a:p>
            <a:pPr algn="l" rtl="0">
              <a:buFont typeface="Wingdings" panose="05000000000000000000" pitchFamily="2" charset="2"/>
              <a:buChar char="ü"/>
            </a:pPr>
            <a:r>
              <a:rPr lang="en-US" sz="2800" dirty="0" smtClean="0">
                <a:latin typeface="Times New Roman" panose="02020603050405020304" pitchFamily="18" charset="0"/>
                <a:cs typeface="Times New Roman" panose="02020603050405020304" pitchFamily="18" charset="0"/>
              </a:rPr>
              <a:t> Non-experimental </a:t>
            </a:r>
            <a:r>
              <a:rPr lang="en-US" sz="2800" dirty="0">
                <a:latin typeface="Times New Roman" panose="02020603050405020304" pitchFamily="18" charset="0"/>
                <a:cs typeface="Times New Roman" panose="02020603050405020304" pitchFamily="18" charset="0"/>
              </a:rPr>
              <a:t>research designs are most suitable </a:t>
            </a:r>
            <a:r>
              <a:rPr lang="en-US" sz="2800" dirty="0" smtClean="0">
                <a:latin typeface="Times New Roman" panose="02020603050405020304" pitchFamily="18" charset="0"/>
                <a:cs typeface="Times New Roman" panose="02020603050405020304" pitchFamily="18" charset="0"/>
              </a:rPr>
              <a:t>for the </a:t>
            </a:r>
            <a:r>
              <a:rPr lang="en-US" sz="2800" dirty="0">
                <a:latin typeface="Times New Roman" panose="02020603050405020304" pitchFamily="18" charset="0"/>
                <a:cs typeface="Times New Roman" panose="02020603050405020304" pitchFamily="18" charset="0"/>
              </a:rPr>
              <a:t>nursing research </a:t>
            </a:r>
            <a:r>
              <a:rPr lang="en-US" sz="2800" dirty="0" smtClean="0">
                <a:latin typeface="Times New Roman" panose="02020603050405020304" pitchFamily="18" charset="0"/>
                <a:cs typeface="Times New Roman" panose="02020603050405020304" pitchFamily="18" charset="0"/>
              </a:rPr>
              <a:t>studies</a:t>
            </a:r>
          </a:p>
          <a:p>
            <a:pPr algn="l" rtl="0">
              <a:buFont typeface="Wingdings" panose="05000000000000000000" pitchFamily="2" charset="2"/>
              <a:buChar char="ü"/>
            </a:pPr>
            <a:r>
              <a:rPr lang="en-US" sz="2800" dirty="0" smtClean="0">
                <a:latin typeface="Times New Roman" panose="02020603050405020304" pitchFamily="18" charset="0"/>
                <a:cs typeface="Times New Roman" panose="02020603050405020304" pitchFamily="18" charset="0"/>
              </a:rPr>
              <a:t> Numerous human characteristics are inherently not subject to experimental manipulation (e.g. blood type, personality, health beliefs, medical diagnosis, etc.)</a:t>
            </a:r>
          </a:p>
          <a:p>
            <a:pPr algn="l" rtl="0">
              <a:buFont typeface="Wingdings" panose="05000000000000000000" pitchFamily="2" charset="2"/>
              <a:buChar char="ü"/>
            </a:pPr>
            <a:r>
              <a:rPr lang="en-US" sz="2800" dirty="0" smtClean="0">
                <a:latin typeface="Times New Roman" panose="02020603050405020304" pitchFamily="18" charset="0"/>
                <a:cs typeface="Times New Roman" panose="02020603050405020304" pitchFamily="18" charset="0"/>
              </a:rPr>
              <a:t> There are many variable that could technically be manipulated, but manipulated is forbidden on ethical grounds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19884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908720"/>
            <a:ext cx="8229600" cy="4525963"/>
          </a:xfrm>
        </p:spPr>
        <p:txBody>
          <a:bodyPr>
            <a:normAutofit fontScale="92500"/>
          </a:bodyPr>
          <a:lstStyle/>
          <a:p>
            <a:pPr marL="0" indent="0" algn="l" rtl="0">
              <a:buNone/>
            </a:pPr>
            <a:r>
              <a:rPr lang="en-US" u="sng" dirty="0">
                <a:solidFill>
                  <a:srgbClr val="0070C0"/>
                </a:solidFill>
                <a:latin typeface="Times New Roman" panose="02020603050405020304" pitchFamily="18" charset="0"/>
                <a:cs typeface="Times New Roman" panose="02020603050405020304" pitchFamily="18" charset="0"/>
              </a:rPr>
              <a:t>Disadvantages of </a:t>
            </a:r>
            <a:r>
              <a:rPr lang="en-US" u="sng" dirty="0" err="1">
                <a:solidFill>
                  <a:srgbClr val="0070C0"/>
                </a:solidFill>
                <a:latin typeface="Times New Roman" panose="02020603050405020304" pitchFamily="18" charset="0"/>
                <a:cs typeface="Times New Roman" panose="02020603050405020304" pitchFamily="18" charset="0"/>
              </a:rPr>
              <a:t>Nonexperimental</a:t>
            </a:r>
            <a:r>
              <a:rPr lang="en-US" u="sng" dirty="0">
                <a:solidFill>
                  <a:srgbClr val="0070C0"/>
                </a:solidFill>
                <a:latin typeface="Times New Roman" panose="02020603050405020304" pitchFamily="18" charset="0"/>
                <a:cs typeface="Times New Roman" panose="02020603050405020304" pitchFamily="18" charset="0"/>
              </a:rPr>
              <a:t> Research </a:t>
            </a:r>
            <a:endParaRPr lang="en-US" u="sng" dirty="0" smtClean="0">
              <a:solidFill>
                <a:srgbClr val="0070C0"/>
              </a:solidFill>
              <a:latin typeface="Times New Roman" panose="02020603050405020304" pitchFamily="18" charset="0"/>
              <a:cs typeface="Times New Roman" panose="02020603050405020304" pitchFamily="18" charset="0"/>
            </a:endParaRPr>
          </a:p>
          <a:p>
            <a:pPr algn="l" rtl="0">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The result obtained  and relationship between the depended variable </a:t>
            </a:r>
            <a:r>
              <a:rPr lang="en-US" dirty="0">
                <a:latin typeface="Times New Roman" panose="02020603050405020304" pitchFamily="18" charset="0"/>
                <a:cs typeface="Times New Roman" panose="02020603050405020304" pitchFamily="18" charset="0"/>
              </a:rPr>
              <a:t>and </a:t>
            </a:r>
            <a:r>
              <a:rPr lang="en-US" dirty="0" smtClean="0">
                <a:latin typeface="Times New Roman" panose="02020603050405020304" pitchFamily="18" charset="0"/>
                <a:cs typeface="Times New Roman" panose="02020603050405020304" pitchFamily="18" charset="0"/>
              </a:rPr>
              <a:t>in depended variable can never be absolutely clear and error-free.</a:t>
            </a:r>
          </a:p>
          <a:p>
            <a:pPr algn="l" rtl="0">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Nonexperimental </a:t>
            </a:r>
            <a:r>
              <a:rPr lang="en-US" dirty="0" smtClean="0">
                <a:latin typeface="Times New Roman" panose="02020603050405020304" pitchFamily="18" charset="0"/>
                <a:cs typeface="Times New Roman" panose="02020603050405020304" pitchFamily="18" charset="0"/>
              </a:rPr>
              <a:t>study for comparative purpose using </a:t>
            </a:r>
            <a:r>
              <a:rPr lang="en-US" dirty="0" err="1" smtClean="0">
                <a:latin typeface="Times New Roman" panose="02020603050405020304" pitchFamily="18" charset="0"/>
                <a:cs typeface="Times New Roman" panose="02020603050405020304" pitchFamily="18" charset="0"/>
              </a:rPr>
              <a:t>nonrandomly</a:t>
            </a:r>
            <a:r>
              <a:rPr lang="en-US" dirty="0" smtClean="0">
                <a:latin typeface="Times New Roman" panose="02020603050405020304" pitchFamily="18" charset="0"/>
                <a:cs typeface="Times New Roman" panose="02020603050405020304" pitchFamily="18" charset="0"/>
              </a:rPr>
              <a:t>  selected groups which may not be homogeneous and tend to dissimilar in deferent traits</a:t>
            </a:r>
            <a:r>
              <a:rPr lang="en-US" dirty="0"/>
              <a:t> </a:t>
            </a:r>
            <a:r>
              <a:rPr lang="en-US" dirty="0">
                <a:latin typeface="Times New Roman" panose="02020603050405020304" pitchFamily="18" charset="0"/>
                <a:cs typeface="Times New Roman" panose="02020603050405020304" pitchFamily="18" charset="0"/>
              </a:rPr>
              <a:t>or characteristics</a:t>
            </a:r>
            <a:r>
              <a:rPr lang="en-US" dirty="0"/>
              <a:t>, </a:t>
            </a:r>
            <a:r>
              <a:rPr lang="en-US" dirty="0">
                <a:latin typeface="Times New Roman" panose="02020603050405020304" pitchFamily="18" charset="0"/>
                <a:cs typeface="Times New Roman" panose="02020603050405020304" pitchFamily="18" charset="0"/>
              </a:rPr>
              <a:t>which may affect the authenticity&amp; generalizability of the study</a:t>
            </a:r>
            <a:r>
              <a:rPr lang="en-US" dirty="0" smtClean="0">
                <a:latin typeface="Times New Roman" panose="02020603050405020304" pitchFamily="18" charset="0"/>
                <a:cs typeface="Times New Roman" panose="02020603050405020304" pitchFamily="18" charset="0"/>
              </a:rPr>
              <a:t> </a:t>
            </a:r>
            <a:endParaRPr lang="ar-IQ"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14438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0"/>
            <a:r>
              <a:rPr lang="en-US" dirty="0">
                <a:solidFill>
                  <a:srgbClr val="FF0000"/>
                </a:solidFill>
                <a:latin typeface="Times New Roman" panose="02020603050405020304" pitchFamily="18" charset="0"/>
                <a:cs typeface="Times New Roman" panose="02020603050405020304" pitchFamily="18" charset="0"/>
              </a:rPr>
              <a:t>Finally, </a:t>
            </a:r>
            <a:r>
              <a:rPr lang="en-US" dirty="0" err="1">
                <a:solidFill>
                  <a:srgbClr val="FF0000"/>
                </a:solidFill>
                <a:latin typeface="Times New Roman" panose="02020603050405020304" pitchFamily="18" charset="0"/>
                <a:cs typeface="Times New Roman" panose="02020603050405020304" pitchFamily="18" charset="0"/>
              </a:rPr>
              <a:t>nonexperimental</a:t>
            </a:r>
            <a:r>
              <a:rPr lang="en-US" dirty="0">
                <a:solidFill>
                  <a:srgbClr val="FF0000"/>
                </a:solidFill>
                <a:latin typeface="Times New Roman" panose="02020603050405020304" pitchFamily="18" charset="0"/>
                <a:cs typeface="Times New Roman" panose="02020603050405020304" pitchFamily="18" charset="0"/>
              </a:rPr>
              <a:t> research is usually needed before an experimental study can be planned. Experimental interventions are developed on the basis of </a:t>
            </a:r>
            <a:r>
              <a:rPr lang="en-US" dirty="0" err="1">
                <a:solidFill>
                  <a:srgbClr val="FF0000"/>
                </a:solidFill>
                <a:latin typeface="Times New Roman" panose="02020603050405020304" pitchFamily="18" charset="0"/>
                <a:cs typeface="Times New Roman" panose="02020603050405020304" pitchFamily="18" charset="0"/>
              </a:rPr>
              <a:t>nonexperimental</a:t>
            </a:r>
            <a:r>
              <a:rPr lang="en-US" dirty="0">
                <a:solidFill>
                  <a:srgbClr val="FF0000"/>
                </a:solidFill>
                <a:latin typeface="Times New Roman" panose="02020603050405020304" pitchFamily="18" charset="0"/>
                <a:cs typeface="Times New Roman" panose="02020603050405020304" pitchFamily="18" charset="0"/>
              </a:rPr>
              <a:t> research documenting the scope of a problem and describing critical relationships between relevant variables.</a:t>
            </a:r>
          </a:p>
          <a:p>
            <a:pPr algn="just" rtl="0"/>
            <a:endParaRPr lang="en-US"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45727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oter Placeholder 2"/>
          <p:cNvSpPr txBox="1">
            <a:spLocks noGrp="1"/>
          </p:cNvSpPr>
          <p:nvPr/>
        </p:nvSpPr>
        <p:spPr bwMode="auto">
          <a:xfrm>
            <a:off x="3124200" y="6245225"/>
            <a:ext cx="2895600" cy="476250"/>
          </a:xfrm>
          <a:prstGeom prst="rect">
            <a:avLst/>
          </a:prstGeom>
          <a:noFill/>
          <a:ln w="9525">
            <a:noFill/>
            <a:miter lim="800000"/>
            <a:headEnd/>
            <a:tailEnd/>
          </a:ln>
        </p:spPr>
        <p:txBody>
          <a:bodyPr/>
          <a:lstStyle/>
          <a:p>
            <a:pPr algn="ctr"/>
            <a:r>
              <a:rPr lang="en-US" sz="1400">
                <a:latin typeface="Calibri" pitchFamily="34" charset="0"/>
              </a:rPr>
              <a:t>elmor@hotmail.com</a:t>
            </a:r>
          </a:p>
        </p:txBody>
      </p:sp>
      <p:sp>
        <p:nvSpPr>
          <p:cNvPr id="43011" name="Slide Number Placeholder 3"/>
          <p:cNvSpPr txBox="1">
            <a:spLocks noGrp="1"/>
          </p:cNvSpPr>
          <p:nvPr/>
        </p:nvSpPr>
        <p:spPr bwMode="auto">
          <a:xfrm>
            <a:off x="457200" y="6245225"/>
            <a:ext cx="2133600" cy="476250"/>
          </a:xfrm>
          <a:prstGeom prst="rect">
            <a:avLst/>
          </a:prstGeom>
          <a:noFill/>
          <a:ln w="9525">
            <a:noFill/>
            <a:miter lim="800000"/>
            <a:headEnd/>
            <a:tailEnd/>
          </a:ln>
        </p:spPr>
        <p:txBody>
          <a:bodyPr/>
          <a:lstStyle/>
          <a:p>
            <a:fld id="{9DD33F57-772B-4D02-BA63-7A3F2F4BC46E}" type="slidenum">
              <a:rPr lang="ar-SA" sz="1400">
                <a:latin typeface="Calibri" pitchFamily="34" charset="0"/>
              </a:rPr>
              <a:pPr/>
              <a:t>33</a:t>
            </a:fld>
            <a:endParaRPr lang="en-US" sz="1400">
              <a:latin typeface="Calibri" pitchFamily="34" charset="0"/>
            </a:endParaRPr>
          </a:p>
        </p:txBody>
      </p:sp>
      <p:pic>
        <p:nvPicPr>
          <p:cNvPr id="43012" name="Picture 2" descr="k89"/>
          <p:cNvPicPr>
            <a:picLocks noGrp="1" noChangeAspect="1" noChangeArrowheads="1"/>
          </p:cNvPicPr>
          <p:nvPr>
            <p:ph sz="half" idx="4294967295"/>
          </p:nvPr>
        </p:nvPicPr>
        <p:blipFill>
          <a:blip r:embed="rId3">
            <a:lum contrast="18000"/>
          </a:blip>
          <a:srcRect b="7777"/>
          <a:stretch>
            <a:fillRect/>
          </a:stretch>
        </p:blipFill>
        <p:spPr>
          <a:xfrm>
            <a:off x="0" y="-26988"/>
            <a:ext cx="9396413" cy="6884988"/>
          </a:xfrm>
          <a:noFill/>
        </p:spPr>
      </p:pic>
      <p:pic>
        <p:nvPicPr>
          <p:cNvPr id="43013" name="Picture 4" descr="Thank you04"/>
          <p:cNvPicPr>
            <a:picLocks noGrp="1" noChangeAspect="1" noChangeArrowheads="1" noCrop="1"/>
          </p:cNvPicPr>
          <p:nvPr>
            <p:ph sz="half" idx="4294967295"/>
          </p:nvPr>
        </p:nvPicPr>
        <p:blipFill>
          <a:blip r:embed="rId4"/>
          <a:srcRect/>
          <a:stretch>
            <a:fillRect/>
          </a:stretch>
        </p:blipFill>
        <p:spPr>
          <a:xfrm>
            <a:off x="395288" y="333375"/>
            <a:ext cx="5400675" cy="2165350"/>
          </a:xfrm>
          <a:noFill/>
        </p:spPr>
      </p:pic>
    </p:spTree>
    <p:extLst>
      <p:ext uri="{BB962C8B-B14F-4D97-AF65-F5344CB8AC3E}">
        <p14:creationId xmlns:p14="http://schemas.microsoft.com/office/powerpoint/2010/main" val="42651369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l" rtl="0">
              <a:buNone/>
            </a:pPr>
            <a:r>
              <a:rPr lang="en-US" dirty="0" smtClean="0">
                <a:latin typeface="Times New Roman" panose="02020603050405020304" pitchFamily="18" charset="0"/>
                <a:cs typeface="Times New Roman" panose="02020603050405020304" pitchFamily="18" charset="0"/>
              </a:rPr>
              <a:t>   Example :</a:t>
            </a:r>
          </a:p>
          <a:p>
            <a:pPr marL="0" indent="0" algn="l" rtl="0">
              <a:buNone/>
            </a:pPr>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trying to determine clients’ perceptions of pain, the only way to obtain this information would be </a:t>
            </a:r>
            <a:r>
              <a:rPr lang="en-US" dirty="0">
                <a:solidFill>
                  <a:srgbClr val="0070C0"/>
                </a:solidFill>
                <a:latin typeface="Times New Roman" panose="02020603050405020304" pitchFamily="18" charset="0"/>
                <a:cs typeface="Times New Roman" panose="02020603050405020304" pitchFamily="18" charset="0"/>
              </a:rPr>
              <a:t>to ask these clients about their pain. </a:t>
            </a:r>
            <a:endParaRPr lang="en-US" dirty="0" smtClean="0">
              <a:solidFill>
                <a:srgbClr val="0070C0"/>
              </a:solidFill>
              <a:latin typeface="Times New Roman" panose="02020603050405020304" pitchFamily="18" charset="0"/>
              <a:cs typeface="Times New Roman" panose="02020603050405020304" pitchFamily="18" charset="0"/>
            </a:endParaRPr>
          </a:p>
          <a:p>
            <a:pPr marL="0" indent="0" algn="l" rtl="0">
              <a:buNone/>
            </a:pPr>
            <a:r>
              <a:rPr lang="en-US" dirty="0" smtClean="0">
                <a:latin typeface="Times New Roman" panose="02020603050405020304" pitchFamily="18" charset="0"/>
                <a:cs typeface="Times New Roman" panose="02020603050405020304" pitchFamily="18" charset="0"/>
              </a:rPr>
              <a:t>An </a:t>
            </a:r>
            <a:r>
              <a:rPr lang="en-US" dirty="0">
                <a:latin typeface="Times New Roman" panose="02020603050405020304" pitchFamily="18" charset="0"/>
                <a:cs typeface="Times New Roman" panose="02020603050405020304" pitchFamily="18" charset="0"/>
              </a:rPr>
              <a:t>experimental study would not be appropriate</a:t>
            </a:r>
            <a:endParaRPr lang="en-US" dirty="0"/>
          </a:p>
        </p:txBody>
      </p:sp>
    </p:spTree>
    <p:extLst>
      <p:ext uri="{BB962C8B-B14F-4D97-AF65-F5344CB8AC3E}">
        <p14:creationId xmlns:p14="http://schemas.microsoft.com/office/powerpoint/2010/main" val="259952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196752"/>
            <a:ext cx="8363272" cy="4929411"/>
          </a:xfrm>
        </p:spPr>
        <p:txBody>
          <a:bodyPr>
            <a:normAutofit/>
          </a:bodyPr>
          <a:lstStyle/>
          <a:p>
            <a:pPr marL="0" indent="0" algn="l" rtl="0">
              <a:buNone/>
            </a:pPr>
            <a:r>
              <a:rPr lang="en-US" b="1" dirty="0">
                <a:solidFill>
                  <a:srgbClr val="FF0000"/>
                </a:solidFill>
                <a:latin typeface="Times New Roman" panose="02020603050405020304" pitchFamily="18" charset="0"/>
                <a:cs typeface="Times New Roman" panose="02020603050405020304" pitchFamily="18" charset="0"/>
              </a:rPr>
              <a:t>Types of </a:t>
            </a:r>
            <a:r>
              <a:rPr lang="en-US" b="1" dirty="0" err="1">
                <a:solidFill>
                  <a:srgbClr val="FF0000"/>
                </a:solidFill>
                <a:latin typeface="Times New Roman" panose="02020603050405020304" pitchFamily="18" charset="0"/>
                <a:cs typeface="Times New Roman" panose="02020603050405020304" pitchFamily="18" charset="0"/>
              </a:rPr>
              <a:t>nonexperimental</a:t>
            </a:r>
            <a:r>
              <a:rPr lang="en-US" b="1" dirty="0">
                <a:solidFill>
                  <a:srgbClr val="FF0000"/>
                </a:solidFill>
                <a:latin typeface="Times New Roman" panose="02020603050405020304" pitchFamily="18" charset="0"/>
                <a:cs typeface="Times New Roman" panose="02020603050405020304" pitchFamily="18" charset="0"/>
              </a:rPr>
              <a:t> research</a:t>
            </a:r>
          </a:p>
          <a:p>
            <a:pPr marL="571500" indent="-571500" algn="l" rtl="0">
              <a:buFont typeface="+mj-lt"/>
              <a:buAutoNum type="arabicPeriod"/>
            </a:pPr>
            <a:r>
              <a:rPr lang="en-US" dirty="0" smtClean="0">
                <a:latin typeface="Times New Roman" panose="02020603050405020304" pitchFamily="18" charset="0"/>
                <a:cs typeface="Times New Roman" panose="02020603050405020304" pitchFamily="18" charset="0"/>
              </a:rPr>
              <a:t>Survey </a:t>
            </a:r>
          </a:p>
          <a:p>
            <a:pPr marL="571500" indent="-571500" algn="l" rtl="0">
              <a:buFont typeface="+mj-lt"/>
              <a:buAutoNum type="arabicPeriod"/>
            </a:pPr>
            <a:r>
              <a:rPr lang="en-US" dirty="0" smtClean="0">
                <a:latin typeface="Times New Roman" panose="02020603050405020304" pitchFamily="18" charset="0"/>
                <a:cs typeface="Times New Roman" panose="02020603050405020304" pitchFamily="18" charset="0"/>
              </a:rPr>
              <a:t>Correlational studies</a:t>
            </a:r>
          </a:p>
          <a:p>
            <a:pPr marL="571500" lvl="0" indent="-571500" algn="l" rtl="0">
              <a:buFont typeface="+mj-lt"/>
              <a:buAutoNum type="arabicPeriod"/>
            </a:pPr>
            <a:r>
              <a:rPr lang="en-US" dirty="0">
                <a:solidFill>
                  <a:prstClr val="black"/>
                </a:solidFill>
                <a:latin typeface="Times New Roman" panose="02020603050405020304" pitchFamily="18" charset="0"/>
                <a:cs typeface="Times New Roman" panose="02020603050405020304" pitchFamily="18" charset="0"/>
              </a:rPr>
              <a:t>Comparative </a:t>
            </a:r>
            <a:r>
              <a:rPr lang="en-US" dirty="0" smtClean="0">
                <a:solidFill>
                  <a:prstClr val="black"/>
                </a:solidFill>
                <a:latin typeface="Times New Roman" panose="02020603050405020304" pitchFamily="18" charset="0"/>
                <a:cs typeface="Times New Roman" panose="02020603050405020304" pitchFamily="18" charset="0"/>
              </a:rPr>
              <a:t>studies</a:t>
            </a:r>
            <a:endParaRPr lang="en-US" dirty="0" smtClean="0">
              <a:latin typeface="Times New Roman" panose="02020603050405020304" pitchFamily="18" charset="0"/>
              <a:cs typeface="Times New Roman" panose="02020603050405020304" pitchFamily="18" charset="0"/>
            </a:endParaRPr>
          </a:p>
          <a:p>
            <a:pPr marL="571500" indent="-571500" algn="l" rtl="0">
              <a:buFont typeface="+mj-lt"/>
              <a:buAutoNum type="arabicPeriod"/>
            </a:pPr>
            <a:r>
              <a:rPr lang="en-US" dirty="0" smtClean="0">
                <a:latin typeface="Times New Roman" panose="02020603050405020304" pitchFamily="18" charset="0"/>
                <a:cs typeface="Times New Roman" panose="02020603050405020304" pitchFamily="18" charset="0"/>
              </a:rPr>
              <a:t>Methodological studies</a:t>
            </a:r>
          </a:p>
          <a:p>
            <a:pPr marL="571500" indent="-571500" algn="l" rtl="0">
              <a:buFont typeface="+mj-lt"/>
              <a:buAutoNum type="arabicPeriod"/>
            </a:pPr>
            <a:r>
              <a:rPr lang="en-US" dirty="0" smtClean="0">
                <a:latin typeface="Times New Roman" panose="02020603050405020304" pitchFamily="18" charset="0"/>
                <a:cs typeface="Times New Roman" panose="02020603050405020304" pitchFamily="18" charset="0"/>
              </a:rPr>
              <a:t>Secondary analysis studies </a:t>
            </a:r>
            <a:endParaRPr lang="en-US"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1A1F601D-8DB2-42E0-ACB1-E4663F31DA2B}" type="slidenum">
              <a:rPr lang="en-US" smtClean="0"/>
              <a:pPr/>
              <a:t>5</a:t>
            </a:fld>
            <a:endParaRPr lang="en-US"/>
          </a:p>
        </p:txBody>
      </p:sp>
    </p:spTree>
    <p:extLst>
      <p:ext uri="{BB962C8B-B14F-4D97-AF65-F5344CB8AC3E}">
        <p14:creationId xmlns:p14="http://schemas.microsoft.com/office/powerpoint/2010/main" val="11673241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836712"/>
            <a:ext cx="8229600" cy="5256584"/>
          </a:xfrm>
        </p:spPr>
        <p:txBody>
          <a:bodyPr>
            <a:noAutofit/>
          </a:bodyPr>
          <a:lstStyle/>
          <a:p>
            <a:pPr marL="0" indent="0" algn="l" rtl="0">
              <a:buNone/>
            </a:pPr>
            <a:r>
              <a:rPr lang="en-US" b="1" dirty="0" smtClean="0">
                <a:solidFill>
                  <a:srgbClr val="FF0000"/>
                </a:solidFill>
                <a:latin typeface="Times New Roman" panose="02020603050405020304" pitchFamily="18" charset="0"/>
                <a:cs typeface="Times New Roman" panose="02020603050405020304" pitchFamily="18" charset="0"/>
              </a:rPr>
              <a:t>Types </a:t>
            </a:r>
            <a:r>
              <a:rPr lang="en-US" b="1" dirty="0">
                <a:solidFill>
                  <a:srgbClr val="FF0000"/>
                </a:solidFill>
                <a:latin typeface="Times New Roman" panose="02020603050405020304" pitchFamily="18" charset="0"/>
                <a:cs typeface="Times New Roman" panose="02020603050405020304" pitchFamily="18" charset="0"/>
              </a:rPr>
              <a:t>of </a:t>
            </a:r>
            <a:r>
              <a:rPr lang="en-US" b="1" dirty="0" err="1">
                <a:solidFill>
                  <a:srgbClr val="FF0000"/>
                </a:solidFill>
                <a:latin typeface="Times New Roman" panose="02020603050405020304" pitchFamily="18" charset="0"/>
                <a:cs typeface="Times New Roman" panose="02020603050405020304" pitchFamily="18" charset="0"/>
              </a:rPr>
              <a:t>nonexperimental</a:t>
            </a:r>
            <a:r>
              <a:rPr lang="en-US" b="1" dirty="0">
                <a:solidFill>
                  <a:srgbClr val="FF0000"/>
                </a:solidFill>
                <a:latin typeface="Times New Roman" panose="02020603050405020304" pitchFamily="18" charset="0"/>
                <a:cs typeface="Times New Roman" panose="02020603050405020304" pitchFamily="18" charset="0"/>
              </a:rPr>
              <a:t> research</a:t>
            </a:r>
          </a:p>
          <a:p>
            <a:pPr marL="0" indent="0" algn="l" rtl="0">
              <a:buNone/>
            </a:pPr>
            <a:r>
              <a:rPr lang="en-US" sz="2800" u="sng" dirty="0" smtClean="0">
                <a:solidFill>
                  <a:srgbClr val="0070C0"/>
                </a:solidFill>
                <a:latin typeface="Times New Roman" panose="02020603050405020304" pitchFamily="18" charset="0"/>
                <a:cs typeface="Times New Roman" panose="02020603050405020304" pitchFamily="18" charset="0"/>
              </a:rPr>
              <a:t>1- Survey </a:t>
            </a:r>
            <a:r>
              <a:rPr lang="en-US" sz="2800" u="sng" dirty="0">
                <a:solidFill>
                  <a:srgbClr val="0070C0"/>
                </a:solidFill>
                <a:latin typeface="Times New Roman" panose="02020603050405020304" pitchFamily="18" charset="0"/>
                <a:cs typeface="Times New Roman" panose="02020603050405020304" pitchFamily="18" charset="0"/>
              </a:rPr>
              <a:t>Studies </a:t>
            </a:r>
            <a:endParaRPr lang="en-US" sz="2800" u="sng" dirty="0" smtClean="0">
              <a:solidFill>
                <a:srgbClr val="0070C0"/>
              </a:solidFill>
              <a:latin typeface="Times New Roman" panose="02020603050405020304" pitchFamily="18" charset="0"/>
              <a:cs typeface="Times New Roman" panose="02020603050405020304" pitchFamily="18" charset="0"/>
            </a:endParaRPr>
          </a:p>
          <a:p>
            <a:pPr marL="0" indent="0" algn="l" rtl="0">
              <a:buNone/>
            </a:pPr>
            <a:r>
              <a:rPr lang="en-US" sz="2800" dirty="0" smtClean="0">
                <a:latin typeface="Times New Roman" panose="02020603050405020304" pitchFamily="18" charset="0"/>
                <a:cs typeface="Times New Roman" panose="02020603050405020304" pitchFamily="18" charset="0"/>
              </a:rPr>
              <a:t>    Survey </a:t>
            </a:r>
            <a:r>
              <a:rPr lang="en-US" sz="2800" dirty="0">
                <a:latin typeface="Times New Roman" panose="02020603050405020304" pitchFamily="18" charset="0"/>
                <a:cs typeface="Times New Roman" panose="02020603050405020304" pitchFamily="18" charset="0"/>
              </a:rPr>
              <a:t>studies are investigations in which self-report data are collected from samples with the purpose of describing populations on some variable(s) of interest. </a:t>
            </a:r>
            <a:r>
              <a:rPr lang="en-US" sz="2800" dirty="0" smtClean="0">
                <a:latin typeface="Times New Roman" panose="02020603050405020304" pitchFamily="18" charset="0"/>
                <a:cs typeface="Times New Roman" panose="02020603050405020304" pitchFamily="18" charset="0"/>
              </a:rPr>
              <a:t>     </a:t>
            </a:r>
          </a:p>
          <a:p>
            <a:pPr marL="0" indent="0" algn="l" rtl="0">
              <a:buNone/>
            </a:pPr>
            <a:r>
              <a:rPr lang="en-US" sz="2800" dirty="0" smtClean="0">
                <a:latin typeface="Times New Roman" panose="02020603050405020304" pitchFamily="18" charset="0"/>
                <a:cs typeface="Times New Roman" panose="02020603050405020304" pitchFamily="18" charset="0"/>
              </a:rPr>
              <a:t>    </a:t>
            </a:r>
            <a:r>
              <a:rPr lang="en-US" sz="2800" dirty="0">
                <a:solidFill>
                  <a:srgbClr val="0070C0"/>
                </a:solidFill>
                <a:latin typeface="Times New Roman" panose="02020603050405020304" pitchFamily="18" charset="0"/>
                <a:cs typeface="Times New Roman" panose="02020603050405020304" pitchFamily="18" charset="0"/>
              </a:rPr>
              <a:t>Surveys generally ask subjects to report their attitudes, opinions, perceptions, or behaviors. </a:t>
            </a:r>
            <a:endParaRPr lang="en-US" sz="2800" dirty="0" smtClean="0">
              <a:solidFill>
                <a:srgbClr val="0070C0"/>
              </a:solidFill>
              <a:latin typeface="Times New Roman" panose="02020603050405020304" pitchFamily="18" charset="0"/>
              <a:cs typeface="Times New Roman" panose="02020603050405020304" pitchFamily="18" charset="0"/>
            </a:endParaRPr>
          </a:p>
          <a:p>
            <a:pPr marL="0" indent="0" algn="l" rtl="0">
              <a:buNone/>
            </a:pPr>
            <a:r>
              <a:rPr lang="en-US" sz="2800" dirty="0" smtClean="0">
                <a:latin typeface="Times New Roman" panose="02020603050405020304" pitchFamily="18" charset="0"/>
                <a:cs typeface="Times New Roman" panose="02020603050405020304" pitchFamily="18" charset="0"/>
              </a:rPr>
              <a:t>     A </a:t>
            </a:r>
            <a:r>
              <a:rPr lang="en-US" sz="2800" dirty="0">
                <a:latin typeface="Times New Roman" panose="02020603050405020304" pitchFamily="18" charset="0"/>
                <a:cs typeface="Times New Roman" panose="02020603050405020304" pitchFamily="18" charset="0"/>
              </a:rPr>
              <a:t>nurse researcher might use a survey to </a:t>
            </a:r>
            <a:r>
              <a:rPr lang="en-US" sz="2800" dirty="0">
                <a:solidFill>
                  <a:srgbClr val="0070C0"/>
                </a:solidFill>
                <a:latin typeface="Times New Roman" panose="02020603050405020304" pitchFamily="18" charset="0"/>
                <a:cs typeface="Times New Roman" panose="02020603050405020304" pitchFamily="18" charset="0"/>
              </a:rPr>
              <a:t>gather data on the health needs of clients, their sleep patterns, or their perceptions of the nursing care they have received</a:t>
            </a:r>
            <a:r>
              <a:rPr lang="en-US" sz="28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8102952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980728"/>
            <a:ext cx="8784976" cy="4525963"/>
          </a:xfrm>
        </p:spPr>
        <p:txBody>
          <a:bodyPr>
            <a:noAutofit/>
          </a:bodyPr>
          <a:lstStyle/>
          <a:p>
            <a:pPr marL="0" indent="0" algn="just" rtl="0">
              <a:buNone/>
            </a:pPr>
            <a:r>
              <a:rPr lang="en-US" sz="2800" dirty="0">
                <a:latin typeface="Times New Roman" panose="02020603050405020304" pitchFamily="18" charset="0"/>
                <a:cs typeface="Times New Roman" panose="02020603050405020304" pitchFamily="18" charset="0"/>
              </a:rPr>
              <a:t>Surveys may be conducted by phone, mail, the Internet, or through personal contact with the subjects. </a:t>
            </a:r>
            <a:endParaRPr lang="en-US" sz="2800" dirty="0" smtClean="0">
              <a:latin typeface="Times New Roman" panose="02020603050405020304" pitchFamily="18" charset="0"/>
              <a:cs typeface="Times New Roman" panose="02020603050405020304" pitchFamily="18" charset="0"/>
            </a:endParaRPr>
          </a:p>
          <a:p>
            <a:pPr marL="0" indent="0" algn="just" rtl="0">
              <a:buNone/>
            </a:pPr>
            <a:r>
              <a:rPr lang="en-US" sz="2800" dirty="0" smtClean="0">
                <a:solidFill>
                  <a:srgbClr val="FF0000"/>
                </a:solidFill>
                <a:latin typeface="Times New Roman" panose="02020603050405020304" pitchFamily="18" charset="0"/>
                <a:cs typeface="Times New Roman" panose="02020603050405020304" pitchFamily="18" charset="0"/>
              </a:rPr>
              <a:t>The most common data collection techniques used in survey research are questionnaires and interviews. </a:t>
            </a:r>
          </a:p>
          <a:p>
            <a:pPr marL="0" indent="0" algn="just" rtl="0">
              <a:buNone/>
            </a:pPr>
            <a:r>
              <a:rPr lang="en-US" sz="2800" dirty="0" smtClean="0">
                <a:latin typeface="Times New Roman" panose="02020603050405020304" pitchFamily="18" charset="0"/>
                <a:cs typeface="Times New Roman" panose="02020603050405020304" pitchFamily="18" charset="0"/>
              </a:rPr>
              <a:t>In </a:t>
            </a:r>
            <a:r>
              <a:rPr lang="en-US" sz="2800" dirty="0">
                <a:latin typeface="Times New Roman" panose="02020603050405020304" pitchFamily="18" charset="0"/>
                <a:cs typeface="Times New Roman" panose="02020603050405020304" pitchFamily="18" charset="0"/>
              </a:rPr>
              <a:t>surveys, participants may be studied using a cross-sectional or a longitudinal approach </a:t>
            </a:r>
            <a:r>
              <a:rPr lang="en-US" sz="2800" dirty="0" smtClean="0">
                <a:latin typeface="Times New Roman" panose="02020603050405020304" pitchFamily="18" charset="0"/>
                <a:cs typeface="Times New Roman" panose="02020603050405020304" pitchFamily="18" charset="0"/>
              </a:rPr>
              <a:t>.  </a:t>
            </a:r>
          </a:p>
          <a:p>
            <a:pPr marL="0" indent="0" algn="just" rtl="0">
              <a:buNone/>
            </a:pPr>
            <a:r>
              <a:rPr lang="en-US" sz="2800" dirty="0" smtClean="0">
                <a:latin typeface="Times New Roman" panose="02020603050405020304" pitchFamily="18" charset="0"/>
                <a:cs typeface="Times New Roman" panose="02020603050405020304" pitchFamily="18" charset="0"/>
              </a:rPr>
              <a:t>In </a:t>
            </a:r>
            <a:r>
              <a:rPr lang="en-US" sz="2800" dirty="0">
                <a:latin typeface="Times New Roman" panose="02020603050405020304" pitchFamily="18" charset="0"/>
                <a:cs typeface="Times New Roman" panose="02020603050405020304" pitchFamily="18" charset="0"/>
              </a:rPr>
              <a:t>a cross-sectional survey, subjects are studied at one point in time. </a:t>
            </a:r>
            <a:endParaRPr lang="en-US" sz="2800" dirty="0" smtClean="0">
              <a:latin typeface="Times New Roman" panose="02020603050405020304" pitchFamily="18" charset="0"/>
              <a:cs typeface="Times New Roman" panose="02020603050405020304" pitchFamily="18" charset="0"/>
            </a:endParaRPr>
          </a:p>
          <a:p>
            <a:pPr marL="0" indent="0" algn="just" rtl="0">
              <a:buNone/>
            </a:pPr>
            <a:r>
              <a:rPr lang="en-US" sz="2800" dirty="0" smtClean="0">
                <a:latin typeface="Times New Roman" panose="02020603050405020304" pitchFamily="18" charset="0"/>
                <a:cs typeface="Times New Roman" panose="02020603050405020304" pitchFamily="18" charset="0"/>
              </a:rPr>
              <a:t>Longitudinal </a:t>
            </a:r>
            <a:r>
              <a:rPr lang="en-US" sz="2800" dirty="0">
                <a:latin typeface="Times New Roman" panose="02020603050405020304" pitchFamily="18" charset="0"/>
                <a:cs typeface="Times New Roman" panose="02020603050405020304" pitchFamily="18" charset="0"/>
              </a:rPr>
              <a:t>surveys follow subjects over an extended period of time. </a:t>
            </a:r>
            <a:endParaRPr lang="en-US" sz="2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44089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rtl="0">
              <a:buNone/>
            </a:pPr>
            <a:r>
              <a:rPr lang="en-US" dirty="0">
                <a:latin typeface="Times New Roman" panose="02020603050405020304" pitchFamily="18" charset="0"/>
                <a:cs typeface="Times New Roman" panose="02020603050405020304" pitchFamily="18" charset="0"/>
              </a:rPr>
              <a:t>One of the chief benefit  of survey research is its ability to provide </a:t>
            </a:r>
            <a:r>
              <a:rPr lang="en-US" dirty="0">
                <a:solidFill>
                  <a:srgbClr val="FF0000"/>
                </a:solidFill>
                <a:latin typeface="Times New Roman" panose="02020603050405020304" pitchFamily="18" charset="0"/>
                <a:cs typeface="Times New Roman" panose="02020603050405020304" pitchFamily="18" charset="0"/>
              </a:rPr>
              <a:t>accurate information </a:t>
            </a:r>
            <a:r>
              <a:rPr lang="en-US" dirty="0">
                <a:latin typeface="Times New Roman" panose="02020603050405020304" pitchFamily="18" charset="0"/>
                <a:cs typeface="Times New Roman" panose="02020603050405020304" pitchFamily="18" charset="0"/>
              </a:rPr>
              <a:t>on populations, using relatively </a:t>
            </a:r>
            <a:r>
              <a:rPr lang="en-US" dirty="0">
                <a:solidFill>
                  <a:srgbClr val="FF0000"/>
                </a:solidFill>
                <a:latin typeface="Times New Roman" panose="02020603050405020304" pitchFamily="18" charset="0"/>
                <a:cs typeface="Times New Roman" panose="02020603050405020304" pitchFamily="18" charset="0"/>
              </a:rPr>
              <a:t>small samples</a:t>
            </a:r>
            <a:r>
              <a:rPr lang="en-US" dirty="0">
                <a:latin typeface="Times New Roman" panose="02020603050405020304" pitchFamily="18" charset="0"/>
                <a:cs typeface="Times New Roman" panose="02020603050405020304" pitchFamily="18" charset="0"/>
              </a:rPr>
              <a:t>. Another advantage of survey research concerns the large amount of data that can be obtained rather quickly and with minimal cost. However, self-report responses may be unreliable because people may provide socially acceptable responses.</a:t>
            </a:r>
          </a:p>
          <a:p>
            <a:pPr marL="0" indent="0" algn="just" rtl="0">
              <a:buNone/>
            </a:pPr>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82435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92696"/>
            <a:ext cx="8229600" cy="5904656"/>
          </a:xfrm>
        </p:spPr>
        <p:txBody>
          <a:bodyPr>
            <a:noAutofit/>
          </a:bodyPr>
          <a:lstStyle/>
          <a:p>
            <a:pPr marL="0" indent="0" algn="just" rtl="0">
              <a:buNone/>
            </a:pPr>
            <a:r>
              <a:rPr lang="en-US" u="sng" dirty="0">
                <a:solidFill>
                  <a:srgbClr val="0070C0"/>
                </a:solidFill>
                <a:latin typeface="Times New Roman" panose="02020603050405020304" pitchFamily="18" charset="0"/>
                <a:cs typeface="Times New Roman" panose="02020603050405020304" pitchFamily="18" charset="0"/>
              </a:rPr>
              <a:t>2-Correlational Studies </a:t>
            </a:r>
            <a:endParaRPr lang="en-US" u="sng" dirty="0" smtClean="0">
              <a:solidFill>
                <a:srgbClr val="0070C0"/>
              </a:solidFill>
              <a:latin typeface="Times New Roman" panose="02020603050405020304" pitchFamily="18" charset="0"/>
              <a:cs typeface="Times New Roman" panose="02020603050405020304" pitchFamily="18" charset="0"/>
            </a:endParaRPr>
          </a:p>
          <a:p>
            <a:pPr marL="0" indent="0" algn="just" rtl="0">
              <a:buNone/>
            </a:pPr>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correlational studies, the researcher examines the strength of relationships between variables by determining how changes in one variable are associated with changes in another variable. </a:t>
            </a:r>
            <a:endParaRPr lang="en-US" dirty="0" smtClean="0">
              <a:latin typeface="Times New Roman" panose="02020603050405020304" pitchFamily="18" charset="0"/>
              <a:cs typeface="Times New Roman" panose="02020603050405020304" pitchFamily="18" charset="0"/>
            </a:endParaRPr>
          </a:p>
          <a:p>
            <a:pPr marL="0" indent="0" algn="just" rtl="0">
              <a:buNone/>
            </a:pPr>
            <a:r>
              <a:rPr lang="en-US" dirty="0" smtClean="0">
                <a:solidFill>
                  <a:srgbClr val="FF0000"/>
                </a:solidFill>
                <a:latin typeface="Times New Roman" panose="02020603050405020304" pitchFamily="18" charset="0"/>
                <a:cs typeface="Times New Roman" panose="02020603050405020304" pitchFamily="18" charset="0"/>
              </a:rPr>
              <a:t>A </a:t>
            </a:r>
            <a:r>
              <a:rPr lang="en-US" dirty="0">
                <a:solidFill>
                  <a:srgbClr val="FF0000"/>
                </a:solidFill>
                <a:latin typeface="Times New Roman" panose="02020603050405020304" pitchFamily="18" charset="0"/>
                <a:cs typeface="Times New Roman" panose="02020603050405020304" pitchFamily="18" charset="0"/>
              </a:rPr>
              <a:t>correlation indicates the extent to which one variable (X) is related to another variable (Y). </a:t>
            </a:r>
            <a:endParaRPr lang="en-US" dirty="0" smtClean="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8513147"/>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5989</TotalTime>
  <Words>1997</Words>
  <Application>Microsoft Office PowerPoint</Application>
  <PresentationFormat>On-screen Show (4:3)</PresentationFormat>
  <Paragraphs>96</Paragraphs>
  <Slides>33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Calibri</vt:lpstr>
      <vt:lpstr>Times New Roman</vt:lpstr>
      <vt:lpstr>Wingdings</vt:lpstr>
      <vt:lpstr>سمة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dc:creator>
  <cp:lastModifiedBy>DR.Ahmed Saker 2o1O</cp:lastModifiedBy>
  <cp:revision>281</cp:revision>
  <dcterms:created xsi:type="dcterms:W3CDTF">2015-06-22T00:57:39Z</dcterms:created>
  <dcterms:modified xsi:type="dcterms:W3CDTF">2021-02-01T06:27:02Z</dcterms:modified>
</cp:coreProperties>
</file>